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4" r:id="rId4"/>
    <p:sldMasterId id="2147483665" r:id="rId5"/>
    <p:sldMasterId id="2147483666" r:id="rId6"/>
    <p:sldMasterId id="2147483667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74" Type="http://schemas.openxmlformats.org/officeDocument/2006/relationships/slide" Target="slides/slide66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22" Type="http://schemas.openxmlformats.org/officeDocument/2006/relationships/slide" Target="slides/slide14.xml"/><Relationship Id="rId66" Type="http://schemas.openxmlformats.org/officeDocument/2006/relationships/slide" Target="slides/slide58.xml"/><Relationship Id="rId21" Type="http://schemas.openxmlformats.org/officeDocument/2006/relationships/slide" Target="slides/slide13.xml"/><Relationship Id="rId65" Type="http://schemas.openxmlformats.org/officeDocument/2006/relationships/slide" Target="slides/slide57.xml"/><Relationship Id="rId24" Type="http://schemas.openxmlformats.org/officeDocument/2006/relationships/slide" Target="slides/slide16.xml"/><Relationship Id="rId68" Type="http://schemas.openxmlformats.org/officeDocument/2006/relationships/slide" Target="slides/slide60.xml"/><Relationship Id="rId23" Type="http://schemas.openxmlformats.org/officeDocument/2006/relationships/slide" Target="slides/slide15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slide" Target="slides/slide61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8af41d16d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58af41d16d_2_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8af41d16d_1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58af41d16d_1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8af41d16d_1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RNN controller: 네트워크 구조 후보들을 만든다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sample 아키텍처에 대해 학습시키고 accuracy 측정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결과는 controller를 update하는데 사용되어 개선된 architecture 찾을 수 있음 </a:t>
            </a:r>
            <a:endParaRPr/>
          </a:p>
        </p:txBody>
      </p:sp>
      <p:sp>
        <p:nvSpPr>
          <p:cNvPr id="171" name="Google Shape;171;g58af41d16d_14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8af41d16d_1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58af41d16d_14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8af41d16d_1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58af41d16d_14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8af41d16d_14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58af41d16d_14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8af41d16d_14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계산의 편의와 메모리의 절약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Intuition:: 애초에 진짜 weight은 몇 가지로 정해져 있다, 그걸 training을 통해 찾는 과정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처음에는 다 floating number로 학습하다가 어느 시점에서 수렴하면 그 값으로 학습함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크게 automl 방법 2가지가 있는데, 지금은 아는 아키텍처가 많지 않으므로 잘 알려진 아키텍처를 하나하나 찾아가기 위해서 network compression과 같은 방법을 했고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2학기에는 architecture search에 대해 다루고자 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ENAS와 같이 architecture를 search할수 있는 알고리즘을 만들고자 합니다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bottom up 방식의 맹점은 어떠한 형태의 cell을 만들어야 할지 모르면 어렵다. 그래서 아키텍처를 공부하고 있고 뭐가 중요한지 알기 위해 커다란 architecture에서 compression하기로 했습니다. 어떻게 할건지는 다음 발표자가 설명하겠습니다.</a:t>
            </a:r>
            <a:endParaRPr/>
          </a:p>
        </p:txBody>
      </p:sp>
      <p:sp>
        <p:nvSpPr>
          <p:cNvPr id="204" name="Google Shape;204;g58af41d16d_14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8af41d16d_13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58af41d16d_13_1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8af41d16d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58af41d16d_0_1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8af41d16d_1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58af41d16d_13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8af41d16d_1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58af41d16d_13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8af41d16d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58af41d16d_2_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8af41d16d_13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58af41d16d_13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8af41d16d_13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58af41d16d_13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8af41d16d_13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58af41d16d_13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8af41d16d_13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58af41d16d_13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8af41d16d_13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58af41d16d_13_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8af41d16d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58af41d16d_0_1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8af41d16d_14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58af41d16d_14_5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58af41d16d_14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네 다음으로 CNN architecture에 대해 소개해드리겠습니다.</a:t>
            </a:r>
            <a:endParaRPr/>
          </a:p>
        </p:txBody>
      </p:sp>
      <p:sp>
        <p:nvSpPr>
          <p:cNvPr id="330" name="Google Shape;330;g58af41d16d_14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8af41d16d_14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먼저 convolutional network의 특징들을 소개해드리고 싶습니다.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우선 이 네트워크는 Image 훈련에 특화되어 있으며 convolution이라는 연산자를 통해 기존의 fully connected layer로는 처리할 수 없는 이미지 데이터를 처리해줍니다.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또한 크게 convnet는 세 개의 Layer가 있습니다. 먼저 Input layer의 경우 image를 처리해줍니다. 이미지에서 가로 세로 깊이 정보를 관찰한다는 점이 특징입니다.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또 Hidden layer의 경우 정보를 transformation해주며 fc layer의 경우 최종적으로 처리된 정보를 activation function으로 보내어줍니다.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58af41d16d_14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8af41d16d_14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저희가 convolution network에서 중점적으로 생각하는 부분은 우리의 fully connected network에서 특징들이 어떤 방식으로 드러나는가입니다.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해당 이미지를 보시면 fully connected 관점으로 생각해 본다면 9x4 = 36개의 연결이 있어야 하겠죠.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다만 해당 그림에서는 연결이 sparse하게 그렇지 않다는 것을 알 수 있는데요 적은 개수로, 그리고 한정된 parameter로 convolution을 어떻게 수행할 수 있는지에 대해 중점적으로 생각해 보았습니다.</a:t>
            </a:r>
            <a:endParaRPr/>
          </a:p>
        </p:txBody>
      </p:sp>
      <p:sp>
        <p:nvSpPr>
          <p:cNvPr id="353" name="Google Shape;353;g58af41d16d_14_1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8af41d16d_14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58af41d16d_14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8af41d16d_14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그럼 fully가 주어졌을 때, convolution을 어떻게 알아볼 수 있는지에 대해 말씀드리고 싶은데요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두가지 조건으로 구분하실 수 있습니다. 먼저 행렬이 sparse하다는 점, 즉 convolution matrix에 0이 많다는 점과 weight가 반복된다는 점입니다. 왼쪽 행렬에 보시면 k1 부터 k4까지 같은 weight가 반복됨을 알 수 있죠.</a:t>
            </a:r>
            <a:endParaRPr/>
          </a:p>
        </p:txBody>
      </p:sp>
      <p:sp>
        <p:nvSpPr>
          <p:cNvPr id="362" name="Google Shape;362;g58af41d16d_14_1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8af41d16d_14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즉, convolution의 구조와 weight를 결정하는 방법이 중요합니다.</a:t>
            </a:r>
            <a:endParaRPr/>
          </a:p>
        </p:txBody>
      </p:sp>
      <p:sp>
        <p:nvSpPr>
          <p:cNvPr id="371" name="Google Shape;371;g58af41d16d_14_1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58af41d16d_2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처음으로 VGGNet입니다. convolution 구조들이 가장 잘 드러난 모형으로, 파라미터의 개수가 많다는 단점이 있는 구형 모델인데요.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파라미터의 개수가 지나치게 많다는 점은 gradient가 소실될 수 있다는 점, 그리고 과적합 문제가 발생할 수 있다는 것을 의미합니다.</a:t>
            </a:r>
            <a:endParaRPr/>
          </a:p>
        </p:txBody>
      </p:sp>
      <p:sp>
        <p:nvSpPr>
          <p:cNvPr id="379" name="Google Shape;379;g58af41d16d_2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8af41d16d_2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이렇게 생긴 CNN입니다.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다만중요한 것은 3x3 convolution만으로도 층을 쌓아 이미지데이터를 처리했다는 의의를 갖고 있습니다. 위는 가로로 보았을 때 VGGNet을 쌓은 네트워크 구조들입니다.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파라미터의 개수가 130 millions로 엄청나게 많죠.</a:t>
            </a:r>
            <a:endParaRPr/>
          </a:p>
        </p:txBody>
      </p:sp>
      <p:sp>
        <p:nvSpPr>
          <p:cNvPr id="386" name="Google Shape;386;g58af41d16d_2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8af41d16d_14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네트워크의 특징적인 점인 3x3으로 convolution을 쌓았다는 것을 우리가 만든 네트워크에서 발견할 수 있을지 생각해 보았습니다.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대부분의 fully connected가 두개의 weight를 가졌는데요, 이는 우리의 네트워크 구조를 그보다 많은 kernel 개수인 2x2 / 3x3로 나타낼 수 있음을 의미합니다.</a:t>
            </a:r>
            <a:endParaRPr/>
          </a:p>
        </p:txBody>
      </p:sp>
      <p:sp>
        <p:nvSpPr>
          <p:cNvPr id="393" name="Google Shape;393;g58af41d16d_14_1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8af41d16d_2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다음으로  GoogleNet이라는 네트워크입니다. 이 네트워크의 가장 특징적인 점으로 Inception module의 존재를 언급하고 싶습니다.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Inception module이란 그림에서 보실 수 있듯 여러 convolution들을 하나로 합쳐 하나의 모듈화한 것입니다.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여기서 중요한 점은, 필터의 크기 즉 kernel들이 동일하지 않다는 점입니다. 이렇게 다른 크기를 가진 convolution들을 합쳐 하나의 모듈화함으로써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여러 필터를 사용한다는 의의를 가지고 있습니다.</a:t>
            </a:r>
            <a:endParaRPr/>
          </a:p>
        </p:txBody>
      </p:sp>
      <p:sp>
        <p:nvSpPr>
          <p:cNvPr id="402" name="Google Shape;402;g58af41d16d_2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8af41d16d_2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다음은 전체적인 googlenet 네트워크의 구조입니다. 빨간색 동그라미 안에 있는 것들이 하나하나의 inception module입니다.</a:t>
            </a:r>
            <a:endParaRPr/>
          </a:p>
        </p:txBody>
      </p:sp>
      <p:sp>
        <p:nvSpPr>
          <p:cNvPr id="411" name="Google Shape;411;g58af41d16d_2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58af41d16d_14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네트워크에서 생각해 볼 수 있는 점은 우리의 네트워크에서도 다양한 크기의 filter가 있었냐는 것입니다.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결론부터 말씀드리자면, 저희 네트워크에서는 5x5까지는 나오지 않았습니다.그 이유로 생각해볼 수 있는 점은 이미지나 문장 데이터가 작아서라고 생각됩니다.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다만 1x1 convolution은 관찰할 수 있었는데요. 1x1 convolution이 존재할 수 있었던 이유는 이 convolution이 fully connected를 의미하기 때문입니다.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즉 우리 네트워크에는 fully connected layer가 있기 때문에 해당 convolution이 관찰될 수 있었다는 것이죠</a:t>
            </a:r>
            <a:endParaRPr/>
          </a:p>
        </p:txBody>
      </p:sp>
      <p:sp>
        <p:nvSpPr>
          <p:cNvPr id="426" name="Google Shape;426;g58af41d16d_14_1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58af41d16d_2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ResNet이라는 네트워크가 있습니다. 가장 특징적인 점은 skip connection이 존재한다는 점입니다.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이는 gradient가 흐를 수 있게 지름길을 만들어준다는 idea에 착안한 것으로 gradient vanishing문제를 해결해주는 혁신적인 생각으로 구조화되었습니다.</a:t>
            </a:r>
            <a:endParaRPr/>
          </a:p>
        </p:txBody>
      </p:sp>
      <p:sp>
        <p:nvSpPr>
          <p:cNvPr id="435" name="Google Shape;435;g58af41d16d_20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8af41d16d_2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ResNet의 구조입니다. 왼쪽 그림은 skip connection의 아이디어를 나타낸 것이고, 오른쪽은 다른 네트워크에 비해 ResNet이 다음과 같이 skip connection이 적용되었음을 보여줍니다.</a:t>
            </a:r>
            <a:endParaRPr/>
          </a:p>
        </p:txBody>
      </p:sp>
      <p:sp>
        <p:nvSpPr>
          <p:cNvPr id="443" name="Google Shape;443;g58af41d16d_2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8af41d16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58af41d16d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58af41d16d_14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그렇다면 이 ResNet의 특징적인 점인 skip connection을 저희 네트워크에서도 생각해볼 수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이에 관해 생각해볼만한 점은 ReLU function을 지나도 대부분이 0이 되지 않고 그대로나왔다는 점입니다. 이는 nonlinear의 경우 0이 되어 없애버리고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linear인 경우 있는 그대로 도출해준다는 ReLU function의 원리를 생각해 본다면 전체적으로 linear transformation의 형태를 나타낸다고 말씀드릴 수 있을 것 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또 이 linear transformation 형태를 나타낸다는 말은 굳이 하나의 Layer에서 바로바로 연산을 처리할 필요가 없다는 것을 의미하기도 합니다. 즉 다음 레이어로 넘겨버리거나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이전 레이어에서 처리해도 된다는 뜻이죠. 이것이 우리 네트워크에서 발견할 수 있는 skip connection의 원리입니다.</a:t>
            </a:r>
            <a:endParaRPr/>
          </a:p>
        </p:txBody>
      </p:sp>
      <p:sp>
        <p:nvSpPr>
          <p:cNvPr id="452" name="Google Shape;452;g58af41d16d_14_1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58af41d16d_2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마지막으로 DenseNet입니다. 네트워크에 지름길을 만들어준다는 ResNet의 아이디어에 착안하였는데 이 네트워크는 모든 Layer가 통할 수 있게 구조화되었습니다.</a:t>
            </a:r>
            <a:endParaRPr/>
          </a:p>
        </p:txBody>
      </p:sp>
      <p:sp>
        <p:nvSpPr>
          <p:cNvPr id="461" name="Google Shape;461;g58af41d16d_20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58af41d16d_2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그림을 보시면 알 수 있듯 다음과 같이 Layer가 모두 연결되어있습니다.</a:t>
            </a:r>
            <a:endParaRPr/>
          </a:p>
        </p:txBody>
      </p:sp>
      <p:sp>
        <p:nvSpPr>
          <p:cNvPr id="470" name="Google Shape;470;g58af41d16d_20_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58af41d16d_14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DenseNet의 구조를 사용하는 이유는 skip connection의 장점을 부분적으로 사용할 수 있다는 데에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설명을 드리자면, ReLU함수를 지날 때 일부만 0이되고 나머지는 그대로 나오는 경우 Dense의 구조와 가깝다고 해석할 수 있고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만약 ReLU함수를 지나고서도 정보가 그대로 나온다면 skip connection의 원리가 적용되었다고 해석할 수 있습니다. 즉 linear transformation에 가깝다는 의미죠.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또 이 함수를 지났는데 거의 0인 정보가 나온다면, 그 Layer는 필요 없는 layer입니다.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이러한 원리에 따라 저희가 짠 네트워크를 해석해 본다면 cnn의 구조를 흥미롭게 관찰하실 수 있을것 같습니다. 지금까지 CNN파트 배수한이었습니다.</a:t>
            </a:r>
            <a:endParaRPr/>
          </a:p>
        </p:txBody>
      </p:sp>
      <p:sp>
        <p:nvSpPr>
          <p:cNvPr id="478" name="Google Shape;478;g58af41d16d_14_1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58af41d16d_19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58af41d16d_19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58af41d16d_14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58af41d16d_14_1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58af41d16d_14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58af41d16d_14_2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58af41d16d_14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58af41d16d_14_2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58af41d16d_14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g58af41d16d_14_2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58af41d16d_14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58af41d16d_14_2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8af41d16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58af41d16d_0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58af41d16d_14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g58af41d16d_14_2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58af41d16d_14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g58af41d16d_14_2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58af41d16d_14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g58af41d16d_14_2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58af41d16d_14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g58af41d16d_14_3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58af41d16d_14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g58af41d16d_14_3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58af41d16d_14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g58af41d16d_14_3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58af41d16d_14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g58af41d16d_14_3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58af41d16d_14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g58af41d16d_14_3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58af41d16d_14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g58af41d16d_14_3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58af41d16d_14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g58af41d16d_14_3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8af41d16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58af41d16d_0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58af41d16d_14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g58af41d16d_14_3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58af41d16d_14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g58af41d16d_14_4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58af41d16d_3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g58af41d16d_33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58af41d16d_3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g58af41d16d_33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58af41d16d_3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g58af41d16d_33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58af41d16d_3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g58af41d16d_33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58af41d16d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g58af41d16d_2_6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8af41d16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58af41d16d_0_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8af41d16d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58af41d16d_0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8af41d16d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따로 발전한 분야인데 작은 구조 하나하나 만들어서 연결하는 방법, 큰 구조에서 필요없는 걸 버림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architecture search: 주로 bottom up 방식 채택, 너무나 많은 큰 걸 training하기 위해서는 키워나가는 방법을 택했고 그게 nas enas가 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한편으로는 큰 데서 줄여나가는 방법들이 연산 능력의 발전으로 많이 등장했는데 암호화, pruning, 모바일 쪽에 적용하기 위해 발전한게 network compression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이미 잘 돌아가는 걸 더 효율적으로 하기 위해 했으나, 최근에 들어서는 큰 네트워크에서 진짜 필요한 부분을 남기는 데도 사용한다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원래 이쪽 분야는 아니나 오토엠엘에도 적용할 수 있다</a:t>
            </a:r>
            <a:endParaRPr/>
          </a:p>
        </p:txBody>
      </p:sp>
      <p:sp>
        <p:nvSpPr>
          <p:cNvPr id="157" name="Google Shape;157;g58af41d16d_0_2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indent="-31750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indent="-31750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4pPr>
            <a:lvl5pPr indent="-31750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1100"/>
            </a:lvl1pPr>
            <a:lvl2pPr indent="0" lvl="1" marL="0" algn="r">
              <a:spcBef>
                <a:spcPts val="0"/>
              </a:spcBef>
              <a:buNone/>
              <a:defRPr sz="1100"/>
            </a:lvl2pPr>
            <a:lvl3pPr indent="0" lvl="2" marL="0" algn="r">
              <a:spcBef>
                <a:spcPts val="0"/>
              </a:spcBef>
              <a:buNone/>
              <a:defRPr sz="1100"/>
            </a:lvl3pPr>
            <a:lvl4pPr indent="0" lvl="3" marL="0" algn="r">
              <a:spcBef>
                <a:spcPts val="0"/>
              </a:spcBef>
              <a:buNone/>
              <a:defRPr sz="1100"/>
            </a:lvl4pPr>
            <a:lvl5pPr indent="0" lvl="4" marL="0" algn="r">
              <a:spcBef>
                <a:spcPts val="0"/>
              </a:spcBef>
              <a:buNone/>
              <a:defRPr sz="1100"/>
            </a:lvl5pPr>
            <a:lvl6pPr indent="0" lvl="5" marL="0" algn="r">
              <a:spcBef>
                <a:spcPts val="0"/>
              </a:spcBef>
              <a:buNone/>
              <a:defRPr sz="1100"/>
            </a:lvl6pPr>
            <a:lvl7pPr indent="0" lvl="6" marL="0" algn="r">
              <a:spcBef>
                <a:spcPts val="0"/>
              </a:spcBef>
              <a:buNone/>
              <a:defRPr sz="1100"/>
            </a:lvl7pPr>
            <a:lvl8pPr indent="0" lvl="7" marL="0" algn="r">
              <a:spcBef>
                <a:spcPts val="0"/>
              </a:spcBef>
              <a:buNone/>
              <a:defRPr sz="1100"/>
            </a:lvl8pPr>
            <a:lvl9pPr indent="0" lvl="8" marL="0" algn="r">
              <a:spcBef>
                <a:spcPts val="0"/>
              </a:spcBef>
              <a:buNone/>
              <a:defRPr sz="1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제목 슬라이드">
  <p:cSld name="1_제목 슬라이드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theme" Target="../theme/theme3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1D1D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/>
          <p:nvPr/>
        </p:nvSpPr>
        <p:spPr>
          <a:xfrm>
            <a:off x="1730828" y="1423307"/>
            <a:ext cx="5682343" cy="2296886"/>
          </a:xfrm>
          <a:prstGeom prst="rect">
            <a:avLst/>
          </a:prstGeom>
          <a:noFill/>
          <a:ln cap="flat" cmpd="dbl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9" name="Google Shape;59;p15"/>
          <p:cNvGrpSpPr/>
          <p:nvPr/>
        </p:nvGrpSpPr>
        <p:grpSpPr>
          <a:xfrm>
            <a:off x="4148196" y="1221975"/>
            <a:ext cx="847609" cy="81000"/>
            <a:chOff x="5520688" y="1583580"/>
            <a:chExt cx="1130145" cy="108000"/>
          </a:xfrm>
        </p:grpSpPr>
        <p:sp>
          <p:nvSpPr>
            <p:cNvPr id="60" name="Google Shape;60;p15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1" name="Google Shape;61;p15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cap="rnd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" name="Google Shape;62;p15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cap="rnd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63" name="Google Shape;63;p15"/>
          <p:cNvGrpSpPr/>
          <p:nvPr/>
        </p:nvGrpSpPr>
        <p:grpSpPr>
          <a:xfrm>
            <a:off x="4148196" y="3840524"/>
            <a:ext cx="847609" cy="81000"/>
            <a:chOff x="5520688" y="1583580"/>
            <a:chExt cx="1130145" cy="108000"/>
          </a:xfrm>
        </p:grpSpPr>
        <p:sp>
          <p:nvSpPr>
            <p:cNvPr id="64" name="Google Shape;64;p15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Google Shape;65;p15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cap="rnd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6" name="Google Shape;66;p15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cap="rnd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1D1D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/>
          <p:nvPr/>
        </p:nvSpPr>
        <p:spPr>
          <a:xfrm>
            <a:off x="3260360" y="970773"/>
            <a:ext cx="2623281" cy="3376099"/>
          </a:xfrm>
          <a:prstGeom prst="rect">
            <a:avLst/>
          </a:prstGeom>
          <a:noFill/>
          <a:ln cap="flat" cmpd="dbl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84695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0" name="Google Shape;70;p17"/>
          <p:cNvGrpSpPr/>
          <p:nvPr/>
        </p:nvGrpSpPr>
        <p:grpSpPr>
          <a:xfrm>
            <a:off x="4380966" y="814882"/>
            <a:ext cx="382068" cy="36511"/>
            <a:chOff x="5520688" y="1583580"/>
            <a:chExt cx="1130145" cy="108000"/>
          </a:xfrm>
        </p:grpSpPr>
        <p:sp>
          <p:nvSpPr>
            <p:cNvPr id="71" name="Google Shape;71;p17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2" name="Google Shape;72;p17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cap="rnd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3" name="Google Shape;73;p17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cap="rnd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74" name="Google Shape;74;p17"/>
          <p:cNvGrpSpPr/>
          <p:nvPr/>
        </p:nvGrpSpPr>
        <p:grpSpPr>
          <a:xfrm>
            <a:off x="4380966" y="4484507"/>
            <a:ext cx="382068" cy="36511"/>
            <a:chOff x="5520688" y="1583580"/>
            <a:chExt cx="1130145" cy="108000"/>
          </a:xfrm>
        </p:grpSpPr>
        <p:sp>
          <p:nvSpPr>
            <p:cNvPr id="75" name="Google Shape;75;p17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6" name="Google Shape;76;p17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cap="rnd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7" name="Google Shape;77;p17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cap="rnd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1D1D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19"/>
          <p:cNvGrpSpPr/>
          <p:nvPr/>
        </p:nvGrpSpPr>
        <p:grpSpPr>
          <a:xfrm>
            <a:off x="153263" y="306251"/>
            <a:ext cx="8921935" cy="4605343"/>
            <a:chOff x="204351" y="408334"/>
            <a:chExt cx="11895913" cy="6140457"/>
          </a:xfrm>
        </p:grpSpPr>
        <p:sp>
          <p:nvSpPr>
            <p:cNvPr id="81" name="Google Shape;81;p19"/>
            <p:cNvSpPr/>
            <p:nvPr/>
          </p:nvSpPr>
          <p:spPr>
            <a:xfrm>
              <a:off x="204351" y="461602"/>
              <a:ext cx="11783298" cy="6087189"/>
            </a:xfrm>
            <a:prstGeom prst="roundRect">
              <a:avLst>
                <a:gd fmla="val 1778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2" name="Google Shape;82;p19"/>
            <p:cNvSpPr/>
            <p:nvPr/>
          </p:nvSpPr>
          <p:spPr>
            <a:xfrm>
              <a:off x="3431123" y="443846"/>
              <a:ext cx="8669141" cy="477939"/>
            </a:xfrm>
            <a:prstGeom prst="roundRect">
              <a:avLst>
                <a:gd fmla="val 4844" name="adj"/>
              </a:avLst>
            </a:prstGeom>
            <a:solidFill>
              <a:srgbClr val="1D1D1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3" name="Google Shape;83;p19"/>
            <p:cNvSpPr/>
            <p:nvPr/>
          </p:nvSpPr>
          <p:spPr>
            <a:xfrm>
              <a:off x="204351" y="408334"/>
              <a:ext cx="4065808" cy="719174"/>
            </a:xfrm>
            <a:prstGeom prst="roundRect">
              <a:avLst>
                <a:gd fmla="val 19154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84" name="Google Shape;84;p19"/>
          <p:cNvGrpSpPr/>
          <p:nvPr/>
        </p:nvGrpSpPr>
        <p:grpSpPr>
          <a:xfrm>
            <a:off x="4148196" y="4992047"/>
            <a:ext cx="847609" cy="81000"/>
            <a:chOff x="5520688" y="1583580"/>
            <a:chExt cx="1130145" cy="108000"/>
          </a:xfrm>
        </p:grpSpPr>
        <p:sp>
          <p:nvSpPr>
            <p:cNvPr id="85" name="Google Shape;85;p19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6" name="Google Shape;86;p19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cap="rnd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7" name="Google Shape;87;p19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cap="rnd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4.png"/><Relationship Id="rId4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68.png"/><Relationship Id="rId10" Type="http://schemas.openxmlformats.org/officeDocument/2006/relationships/image" Target="../media/image18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21.png"/><Relationship Id="rId5" Type="http://schemas.openxmlformats.org/officeDocument/2006/relationships/image" Target="../media/image3.png"/><Relationship Id="rId6" Type="http://schemas.openxmlformats.org/officeDocument/2006/relationships/image" Target="../media/image17.png"/><Relationship Id="rId7" Type="http://schemas.openxmlformats.org/officeDocument/2006/relationships/image" Target="../media/image66.png"/><Relationship Id="rId8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Relationship Id="rId6" Type="http://schemas.openxmlformats.org/officeDocument/2006/relationships/image" Target="../media/image25.png"/><Relationship Id="rId7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Relationship Id="rId9" Type="http://schemas.openxmlformats.org/officeDocument/2006/relationships/image" Target="../media/image58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3.png"/><Relationship Id="rId4" Type="http://schemas.openxmlformats.org/officeDocument/2006/relationships/image" Target="../media/image57.png"/><Relationship Id="rId5" Type="http://schemas.openxmlformats.org/officeDocument/2006/relationships/image" Target="../media/image5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3.png"/><Relationship Id="rId4" Type="http://schemas.openxmlformats.org/officeDocument/2006/relationships/image" Target="../media/image57.png"/><Relationship Id="rId5" Type="http://schemas.openxmlformats.org/officeDocument/2006/relationships/image" Target="../media/image5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1.png"/><Relationship Id="rId4" Type="http://schemas.openxmlformats.org/officeDocument/2006/relationships/image" Target="../media/image6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1.png"/><Relationship Id="rId4" Type="http://schemas.openxmlformats.org/officeDocument/2006/relationships/image" Target="../media/image59.png"/><Relationship Id="rId5" Type="http://schemas.openxmlformats.org/officeDocument/2006/relationships/image" Target="../media/image64.png"/><Relationship Id="rId6" Type="http://schemas.openxmlformats.org/officeDocument/2006/relationships/image" Target="../media/image6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1.png"/><Relationship Id="rId4" Type="http://schemas.openxmlformats.org/officeDocument/2006/relationships/image" Target="../media/image59.png"/><Relationship Id="rId5" Type="http://schemas.openxmlformats.org/officeDocument/2006/relationships/image" Target="../media/image6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4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3454800" y="2111625"/>
            <a:ext cx="2234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</a:rPr>
              <a:t>DO IT YOURSELF AI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1"/>
          <p:cNvSpPr txBox="1"/>
          <p:nvPr/>
        </p:nvSpPr>
        <p:spPr>
          <a:xfrm>
            <a:off x="3745331" y="2335760"/>
            <a:ext cx="1653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lt1"/>
                </a:solidFill>
              </a:rPr>
              <a:t>AutoML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1"/>
          <p:cNvSpPr txBox="1"/>
          <p:nvPr/>
        </p:nvSpPr>
        <p:spPr>
          <a:xfrm>
            <a:off x="3260375" y="2826726"/>
            <a:ext cx="26232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김대영 김영훈 배수한 엄덕준 이재성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6675" y="4541325"/>
            <a:ext cx="829898" cy="3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1"/>
          <p:cNvSpPr txBox="1"/>
          <p:nvPr/>
        </p:nvSpPr>
        <p:spPr>
          <a:xfrm>
            <a:off x="4690891" y="4558403"/>
            <a:ext cx="11670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powered by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4399" y="4532725"/>
            <a:ext cx="2234400" cy="361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/>
        </p:nvSpPr>
        <p:spPr>
          <a:xfrm>
            <a:off x="858641" y="427410"/>
            <a:ext cx="230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1D1D1D"/>
                </a:solidFill>
              </a:rPr>
              <a:t>ENAS</a:t>
            </a:r>
            <a:endParaRPr sz="1800">
              <a:solidFill>
                <a:srgbClr val="1D1D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0"/>
          <p:cNvSpPr txBox="1"/>
          <p:nvPr/>
        </p:nvSpPr>
        <p:spPr>
          <a:xfrm>
            <a:off x="146605" y="233789"/>
            <a:ext cx="725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100">
                <a:solidFill>
                  <a:srgbClr val="1D1D1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4100">
                <a:solidFill>
                  <a:srgbClr val="1D1D1D"/>
                </a:solidFill>
              </a:rPr>
              <a:t>1</a:t>
            </a:r>
            <a:endParaRPr sz="4100">
              <a:solidFill>
                <a:srgbClr val="1D1D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0"/>
          <p:cNvSpPr txBox="1"/>
          <p:nvPr/>
        </p:nvSpPr>
        <p:spPr>
          <a:xfrm>
            <a:off x="651300" y="1640700"/>
            <a:ext cx="7993800" cy="24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1841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ko" sz="1700"/>
              <a:t>NAS는 딥러닝으로 딥러닝을 학습하는 초창기 방법</a:t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ko" sz="1700"/>
              <a:t>  네트워크를 구성하는 각각의 layer를 RNN controller를 통해 탐색 </a:t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ko" sz="1700"/>
              <a:t> 그러나 계산량이 매우 많아 학습 시간이 오래 걸림</a:t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sz="1700"/>
          </a:p>
          <a:p>
            <a:pPr indent="-1841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ko" sz="1700"/>
              <a:t>이를 해결한 방법이 ENAS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ko" sz="1700"/>
              <a:t>   NAS에 비해 1000배 이상 효율적</a:t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700"/>
              <a:t>아이디어: 기존에 학습한 weight(parameter)을 공유하게 하여 계산량을 줄이자!</a:t>
            </a:r>
            <a:endParaRPr sz="1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/>
        </p:nvSpPr>
        <p:spPr>
          <a:xfrm>
            <a:off x="858641" y="427410"/>
            <a:ext cx="230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1D1D1D"/>
                </a:solidFill>
              </a:rPr>
              <a:t>ENAS</a:t>
            </a:r>
            <a:endParaRPr sz="1800">
              <a:solidFill>
                <a:srgbClr val="1D1D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1"/>
          <p:cNvSpPr txBox="1"/>
          <p:nvPr/>
        </p:nvSpPr>
        <p:spPr>
          <a:xfrm>
            <a:off x="146605" y="233789"/>
            <a:ext cx="725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100">
                <a:solidFill>
                  <a:srgbClr val="1D1D1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4100">
                <a:solidFill>
                  <a:srgbClr val="1D1D1D"/>
                </a:solidFill>
              </a:rPr>
              <a:t>1</a:t>
            </a:r>
            <a:endParaRPr sz="4100">
              <a:solidFill>
                <a:srgbClr val="1D1D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976" y="1596000"/>
            <a:ext cx="5631499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1"/>
          <p:cNvSpPr txBox="1"/>
          <p:nvPr/>
        </p:nvSpPr>
        <p:spPr>
          <a:xfrm>
            <a:off x="797975" y="1116300"/>
            <a:ext cx="10827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NAS 구조</a:t>
            </a:r>
            <a:endParaRPr sz="1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/>
        </p:nvSpPr>
        <p:spPr>
          <a:xfrm>
            <a:off x="858641" y="427410"/>
            <a:ext cx="230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1D1D1D"/>
                </a:solidFill>
              </a:rPr>
              <a:t>ENAS</a:t>
            </a:r>
            <a:endParaRPr sz="1800">
              <a:solidFill>
                <a:srgbClr val="1D1D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2"/>
          <p:cNvSpPr txBox="1"/>
          <p:nvPr/>
        </p:nvSpPr>
        <p:spPr>
          <a:xfrm>
            <a:off x="146605" y="233789"/>
            <a:ext cx="725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100">
                <a:solidFill>
                  <a:srgbClr val="1D1D1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4100">
                <a:solidFill>
                  <a:srgbClr val="1D1D1D"/>
                </a:solidFill>
              </a:rPr>
              <a:t>1</a:t>
            </a:r>
            <a:endParaRPr sz="4100">
              <a:solidFill>
                <a:srgbClr val="1D1D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09" y="1052511"/>
            <a:ext cx="7408782" cy="1370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59950" y="2575325"/>
            <a:ext cx="5116450" cy="184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5850" y="2701826"/>
            <a:ext cx="1397539" cy="171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/>
          <p:nvPr/>
        </p:nvSpPr>
        <p:spPr>
          <a:xfrm>
            <a:off x="858641" y="427410"/>
            <a:ext cx="230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1D1D1D"/>
                </a:solidFill>
              </a:rPr>
              <a:t>DARTS</a:t>
            </a:r>
            <a:endParaRPr sz="1800">
              <a:solidFill>
                <a:srgbClr val="1D1D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3"/>
          <p:cNvSpPr txBox="1"/>
          <p:nvPr/>
        </p:nvSpPr>
        <p:spPr>
          <a:xfrm>
            <a:off x="146605" y="233789"/>
            <a:ext cx="725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100">
                <a:solidFill>
                  <a:srgbClr val="1D1D1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4100">
                <a:solidFill>
                  <a:srgbClr val="1D1D1D"/>
                </a:solidFill>
              </a:rPr>
              <a:t>1</a:t>
            </a:r>
            <a:endParaRPr sz="4100">
              <a:solidFill>
                <a:srgbClr val="1D1D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3"/>
          <p:cNvSpPr txBox="1"/>
          <p:nvPr>
            <p:ph idx="1" type="body"/>
          </p:nvPr>
        </p:nvSpPr>
        <p:spPr>
          <a:xfrm>
            <a:off x="4114800" y="1369219"/>
            <a:ext cx="4400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ko" sz="1700"/>
              <a:t>Differentiable Architecture Search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ko" sz="1700"/>
              <a:t>강화학습이나 evolution method를 사용하는 대신, 후보 architecture가 discrete가 아닌 continuous하다고 생각해 gradient 기반의 방법을 제시</a:t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ko" sz="1700"/>
              <a:t>연구 결과에 따르면 NAS, ENAS 등 기존에 비해 성능이 더 좋고 학습속도가 더 빠름</a:t>
            </a:r>
            <a:endParaRPr sz="1700"/>
          </a:p>
        </p:txBody>
      </p:sp>
      <p:pic>
        <p:nvPicPr>
          <p:cNvPr id="193" name="Google Shape;19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982" y="2034891"/>
            <a:ext cx="3475168" cy="1613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/>
          <p:nvPr/>
        </p:nvSpPr>
        <p:spPr>
          <a:xfrm>
            <a:off x="858641" y="427410"/>
            <a:ext cx="230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1D1D1D"/>
                </a:solidFill>
              </a:rPr>
              <a:t>Pruning</a:t>
            </a:r>
            <a:endParaRPr sz="1800">
              <a:solidFill>
                <a:srgbClr val="1D1D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4"/>
          <p:cNvSpPr txBox="1"/>
          <p:nvPr/>
        </p:nvSpPr>
        <p:spPr>
          <a:xfrm>
            <a:off x="146605" y="233789"/>
            <a:ext cx="725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100">
                <a:solidFill>
                  <a:srgbClr val="1D1D1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4100">
                <a:solidFill>
                  <a:srgbClr val="1D1D1D"/>
                </a:solidFill>
              </a:rPr>
              <a:t>1</a:t>
            </a:r>
            <a:endParaRPr sz="4100">
              <a:solidFill>
                <a:srgbClr val="1D1D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4"/>
          <p:cNvSpPr txBox="1"/>
          <p:nvPr>
            <p:ph idx="1" type="body"/>
          </p:nvPr>
        </p:nvSpPr>
        <p:spPr>
          <a:xfrm>
            <a:off x="4933950" y="1268016"/>
            <a:ext cx="3581400" cy="3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841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ko" sz="1700"/>
              <a:t>학습된 네트워크에 대해 복잡도를 줄이고 불필요한 과적합을 방지하는 방법</a:t>
            </a:r>
            <a:endParaRPr sz="1700"/>
          </a:p>
          <a:p>
            <a:pPr indent="-1841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ko" sz="1700"/>
              <a:t>Weight 중에서 특정 값 이하인 값을 생략</a:t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ko" sz="1700"/>
              <a:t>-&gt; 네트워크를 단순화</a:t>
            </a:r>
            <a:endParaRPr sz="1700"/>
          </a:p>
          <a:p>
            <a:pPr indent="-762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sz="1700"/>
          </a:p>
          <a:p>
            <a:pPr indent="-762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sz="1700"/>
          </a:p>
          <a:p>
            <a:pPr indent="-1841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ko" sz="1700"/>
              <a:t>적절한 pruning을 통해 네트워크의  성능을 거의 유지하면서 simple하게 만든다</a:t>
            </a:r>
            <a:endParaRPr sz="1700"/>
          </a:p>
        </p:txBody>
      </p:sp>
      <p:pic>
        <p:nvPicPr>
          <p:cNvPr id="201" name="Google Shape;20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268016"/>
            <a:ext cx="4336009" cy="2656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/>
          <p:nvPr/>
        </p:nvSpPr>
        <p:spPr>
          <a:xfrm>
            <a:off x="858641" y="427410"/>
            <a:ext cx="230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1D1D1D"/>
                </a:solidFill>
              </a:rPr>
              <a:t>Quantization</a:t>
            </a:r>
            <a:endParaRPr sz="1800">
              <a:solidFill>
                <a:srgbClr val="1D1D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5"/>
          <p:cNvSpPr txBox="1"/>
          <p:nvPr/>
        </p:nvSpPr>
        <p:spPr>
          <a:xfrm>
            <a:off x="146605" y="233789"/>
            <a:ext cx="725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100">
                <a:solidFill>
                  <a:srgbClr val="1D1D1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4100">
                <a:solidFill>
                  <a:srgbClr val="1D1D1D"/>
                </a:solidFill>
              </a:rPr>
              <a:t>1</a:t>
            </a:r>
            <a:endParaRPr sz="4100">
              <a:solidFill>
                <a:srgbClr val="1D1D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5"/>
          <p:cNvSpPr txBox="1"/>
          <p:nvPr>
            <p:ph idx="1" type="body"/>
          </p:nvPr>
        </p:nvSpPr>
        <p:spPr>
          <a:xfrm>
            <a:off x="628650" y="10644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841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ko" sz="1700"/>
              <a:t>Bit로 표현한 값(quantized value)이 실제 값(real value)에 가깝게 하는 것</a:t>
            </a:r>
            <a:endParaRPr sz="1700"/>
          </a:p>
          <a:p>
            <a:pPr indent="-762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sz="1700"/>
          </a:p>
          <a:p>
            <a:pPr indent="-1841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ko" sz="1700"/>
              <a:t>실제 값 전체가 필요한 것이 아니므로 이를 이산적인 값으로 양자화</a:t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ko" sz="1700"/>
              <a:t>-&gt; 불필요한 계산을 줄인다</a:t>
            </a:r>
            <a:endParaRPr sz="1700"/>
          </a:p>
        </p:txBody>
      </p:sp>
      <p:pic>
        <p:nvPicPr>
          <p:cNvPr id="209" name="Google Shape;20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2390775"/>
            <a:ext cx="6871394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/>
          <p:nvPr/>
        </p:nvSpPr>
        <p:spPr>
          <a:xfrm>
            <a:off x="3510892" y="2352460"/>
            <a:ext cx="2122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lt1"/>
                </a:solidFill>
              </a:rPr>
              <a:t>Experiment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/>
          <p:nvPr/>
        </p:nvSpPr>
        <p:spPr>
          <a:xfrm>
            <a:off x="858641" y="427410"/>
            <a:ext cx="230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1D1D1D"/>
                </a:solidFill>
              </a:rPr>
              <a:t>Motivation</a:t>
            </a:r>
            <a:endParaRPr sz="1800">
              <a:solidFill>
                <a:srgbClr val="1D1D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7"/>
          <p:cNvSpPr txBox="1"/>
          <p:nvPr/>
        </p:nvSpPr>
        <p:spPr>
          <a:xfrm>
            <a:off x="146605" y="233789"/>
            <a:ext cx="725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100">
                <a:solidFill>
                  <a:srgbClr val="1D1D1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4100">
                <a:solidFill>
                  <a:srgbClr val="1D1D1D"/>
                </a:solidFill>
              </a:rPr>
              <a:t>2</a:t>
            </a:r>
            <a:endParaRPr sz="4100">
              <a:solidFill>
                <a:srgbClr val="1D1D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651" y="1587775"/>
            <a:ext cx="784050" cy="3140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7"/>
          <p:cNvSpPr txBox="1"/>
          <p:nvPr/>
        </p:nvSpPr>
        <p:spPr>
          <a:xfrm>
            <a:off x="146600" y="970800"/>
            <a:ext cx="86571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We learned lots of neural architecture…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3" name="Google Shape;223;p37"/>
          <p:cNvSpPr txBox="1"/>
          <p:nvPr/>
        </p:nvSpPr>
        <p:spPr>
          <a:xfrm>
            <a:off x="8774" y="4865600"/>
            <a:ext cx="9567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GoogLeNet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4" name="Google Shape;22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85762" y="1482952"/>
            <a:ext cx="1978685" cy="1106486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7"/>
          <p:cNvSpPr txBox="1"/>
          <p:nvPr/>
        </p:nvSpPr>
        <p:spPr>
          <a:xfrm>
            <a:off x="2231405" y="2588806"/>
            <a:ext cx="10884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VGGNet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6" name="Google Shape;226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64447" y="1482952"/>
            <a:ext cx="3615358" cy="104130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7"/>
          <p:cNvSpPr txBox="1"/>
          <p:nvPr/>
        </p:nvSpPr>
        <p:spPr>
          <a:xfrm>
            <a:off x="5027888" y="2465020"/>
            <a:ext cx="10884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ResNeXt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8" name="Google Shape;228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9700" y="1460125"/>
            <a:ext cx="544100" cy="333762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7"/>
          <p:cNvSpPr txBox="1"/>
          <p:nvPr/>
        </p:nvSpPr>
        <p:spPr>
          <a:xfrm>
            <a:off x="693655" y="4865600"/>
            <a:ext cx="10884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ResNet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0" name="Google Shape;230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05825" y="1358300"/>
            <a:ext cx="1571400" cy="109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7"/>
          <p:cNvSpPr txBox="1"/>
          <p:nvPr/>
        </p:nvSpPr>
        <p:spPr>
          <a:xfrm>
            <a:off x="7665376" y="2452990"/>
            <a:ext cx="10884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DenseNet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2" name="Google Shape;232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08900" y="2741949"/>
            <a:ext cx="1162974" cy="8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7"/>
          <p:cNvSpPr txBox="1"/>
          <p:nvPr/>
        </p:nvSpPr>
        <p:spPr>
          <a:xfrm>
            <a:off x="1650463" y="4903806"/>
            <a:ext cx="15714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Neural Turing Machine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4" name="Google Shape;234;p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03665" y="2846260"/>
            <a:ext cx="1261603" cy="172804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7"/>
          <p:cNvSpPr txBox="1"/>
          <p:nvPr/>
        </p:nvSpPr>
        <p:spPr>
          <a:xfrm>
            <a:off x="3103665" y="4574301"/>
            <a:ext cx="1261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Transformer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6" name="Google Shape;236;p3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23299" y="3080412"/>
            <a:ext cx="1551763" cy="1012957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7"/>
          <p:cNvSpPr txBox="1"/>
          <p:nvPr/>
        </p:nvSpPr>
        <p:spPr>
          <a:xfrm>
            <a:off x="4168040" y="4183752"/>
            <a:ext cx="1719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GF-RNN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8" name="Google Shape;238;p3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613975" y="2969926"/>
            <a:ext cx="3287050" cy="139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7"/>
          <p:cNvSpPr txBox="1"/>
          <p:nvPr/>
        </p:nvSpPr>
        <p:spPr>
          <a:xfrm>
            <a:off x="5841852" y="4354998"/>
            <a:ext cx="3003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Point-GeneratorNetwork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0" name="Google Shape;240;p3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77893" y="3752395"/>
            <a:ext cx="1567743" cy="100028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7"/>
          <p:cNvSpPr txBox="1"/>
          <p:nvPr/>
        </p:nvSpPr>
        <p:spPr>
          <a:xfrm>
            <a:off x="1574263" y="4678331"/>
            <a:ext cx="15714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Neural Turing Machine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" name="Google Shape;242;p37"/>
          <p:cNvSpPr txBox="1"/>
          <p:nvPr/>
        </p:nvSpPr>
        <p:spPr>
          <a:xfrm>
            <a:off x="84974" y="4713200"/>
            <a:ext cx="9567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GoogLeNet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" name="Google Shape;243;p37"/>
          <p:cNvSpPr txBox="1"/>
          <p:nvPr/>
        </p:nvSpPr>
        <p:spPr>
          <a:xfrm>
            <a:off x="693655" y="4713200"/>
            <a:ext cx="10884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ResNet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4" name="Google Shape;244;p37"/>
          <p:cNvSpPr txBox="1"/>
          <p:nvPr/>
        </p:nvSpPr>
        <p:spPr>
          <a:xfrm>
            <a:off x="1632698" y="3567519"/>
            <a:ext cx="1342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RNN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8"/>
          <p:cNvSpPr txBox="1"/>
          <p:nvPr/>
        </p:nvSpPr>
        <p:spPr>
          <a:xfrm>
            <a:off x="858641" y="427410"/>
            <a:ext cx="230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1D1D1D"/>
                </a:solidFill>
              </a:rPr>
              <a:t>Motivation</a:t>
            </a:r>
            <a:endParaRPr sz="1800">
              <a:solidFill>
                <a:srgbClr val="1D1D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38"/>
          <p:cNvSpPr txBox="1"/>
          <p:nvPr/>
        </p:nvSpPr>
        <p:spPr>
          <a:xfrm>
            <a:off x="146605" y="233789"/>
            <a:ext cx="725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100">
                <a:solidFill>
                  <a:srgbClr val="1D1D1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4100">
                <a:solidFill>
                  <a:srgbClr val="1D1D1D"/>
                </a:solidFill>
              </a:rPr>
              <a:t>2</a:t>
            </a:r>
            <a:endParaRPr sz="4100">
              <a:solidFill>
                <a:srgbClr val="1D1D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8"/>
          <p:cNvSpPr txBox="1"/>
          <p:nvPr/>
        </p:nvSpPr>
        <p:spPr>
          <a:xfrm>
            <a:off x="129395" y="2379307"/>
            <a:ext cx="8829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But to make new architecture, need to know difference between each architecture we’ve studied.</a:t>
            </a:r>
            <a:endParaRPr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/>
          <p:nvPr/>
        </p:nvSpPr>
        <p:spPr>
          <a:xfrm>
            <a:off x="858641" y="427410"/>
            <a:ext cx="230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1D1D1D"/>
                </a:solidFill>
              </a:rPr>
              <a:t>Motivation</a:t>
            </a:r>
            <a:endParaRPr sz="1800">
              <a:solidFill>
                <a:srgbClr val="1D1D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9"/>
          <p:cNvSpPr txBox="1"/>
          <p:nvPr/>
        </p:nvSpPr>
        <p:spPr>
          <a:xfrm>
            <a:off x="146605" y="233789"/>
            <a:ext cx="725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100">
                <a:solidFill>
                  <a:srgbClr val="1D1D1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4100">
                <a:solidFill>
                  <a:srgbClr val="1D1D1D"/>
                </a:solidFill>
              </a:rPr>
              <a:t>2</a:t>
            </a:r>
            <a:endParaRPr sz="4100">
              <a:solidFill>
                <a:srgbClr val="1D1D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9"/>
          <p:cNvSpPr txBox="1"/>
          <p:nvPr/>
        </p:nvSpPr>
        <p:spPr>
          <a:xfrm>
            <a:off x="129395" y="1304164"/>
            <a:ext cx="8829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Fully connected neural network:</a:t>
            </a:r>
            <a:endParaRPr sz="2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Superset of all the neural network</a:t>
            </a:r>
            <a:endParaRPr sz="1100"/>
          </a:p>
        </p:txBody>
      </p:sp>
      <p:sp>
        <p:nvSpPr>
          <p:cNvPr id="259" name="Google Shape;259;p39"/>
          <p:cNvSpPr/>
          <p:nvPr/>
        </p:nvSpPr>
        <p:spPr>
          <a:xfrm>
            <a:off x="2356402" y="2667000"/>
            <a:ext cx="4541400" cy="2043000"/>
          </a:xfrm>
          <a:prstGeom prst="roundRect">
            <a:avLst>
              <a:gd fmla="val 8975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260;p39"/>
          <p:cNvSpPr/>
          <p:nvPr/>
        </p:nvSpPr>
        <p:spPr>
          <a:xfrm>
            <a:off x="2786067" y="3031263"/>
            <a:ext cx="1485600" cy="14856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Convolutional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Neural Network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1" name="Google Shape;261;p39"/>
          <p:cNvSpPr/>
          <p:nvPr/>
        </p:nvSpPr>
        <p:spPr>
          <a:xfrm>
            <a:off x="3530385" y="2477609"/>
            <a:ext cx="2348100" cy="360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Fully Connected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Neural Network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39"/>
          <p:cNvSpPr/>
          <p:nvPr/>
        </p:nvSpPr>
        <p:spPr>
          <a:xfrm>
            <a:off x="5022976" y="3031263"/>
            <a:ext cx="1485600" cy="14856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Recurrent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Neural Network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/>
        </p:nvSpPr>
        <p:spPr>
          <a:xfrm>
            <a:off x="3883590" y="1228943"/>
            <a:ext cx="1376819" cy="3000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b="1"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" name="Google Shape;104;p22"/>
          <p:cNvCxnSpPr/>
          <p:nvPr/>
        </p:nvCxnSpPr>
        <p:spPr>
          <a:xfrm>
            <a:off x="3772568" y="2232555"/>
            <a:ext cx="15990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5" name="Google Shape;105;p22"/>
          <p:cNvCxnSpPr/>
          <p:nvPr/>
        </p:nvCxnSpPr>
        <p:spPr>
          <a:xfrm>
            <a:off x="3772568" y="2861205"/>
            <a:ext cx="15990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6" name="Google Shape;106;p22"/>
          <p:cNvCxnSpPr/>
          <p:nvPr/>
        </p:nvCxnSpPr>
        <p:spPr>
          <a:xfrm>
            <a:off x="3772568" y="3489855"/>
            <a:ext cx="15990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7" name="Google Shape;107;p22"/>
          <p:cNvSpPr txBox="1"/>
          <p:nvPr/>
        </p:nvSpPr>
        <p:spPr>
          <a:xfrm>
            <a:off x="3883650" y="1828950"/>
            <a:ext cx="1376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Background</a:t>
            </a:r>
            <a:endParaRPr b="1" sz="1400">
              <a:solidFill>
                <a:schemeClr val="lt1"/>
              </a:solidFill>
            </a:endParaRPr>
          </a:p>
        </p:txBody>
      </p:sp>
      <p:sp>
        <p:nvSpPr>
          <p:cNvPr id="108" name="Google Shape;108;p22"/>
          <p:cNvSpPr txBox="1"/>
          <p:nvPr/>
        </p:nvSpPr>
        <p:spPr>
          <a:xfrm>
            <a:off x="3538050" y="2394900"/>
            <a:ext cx="2067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Experiment</a:t>
            </a:r>
            <a:endParaRPr b="1" sz="1400">
              <a:solidFill>
                <a:schemeClr val="lt1"/>
              </a:solidFill>
            </a:endParaRPr>
          </a:p>
        </p:txBody>
      </p:sp>
      <p:sp>
        <p:nvSpPr>
          <p:cNvPr id="109" name="Google Shape;109;p22"/>
          <p:cNvSpPr txBox="1"/>
          <p:nvPr/>
        </p:nvSpPr>
        <p:spPr>
          <a:xfrm>
            <a:off x="3516000" y="3037025"/>
            <a:ext cx="2112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CNN Architecture</a:t>
            </a:r>
            <a:endParaRPr b="1" sz="1400">
              <a:solidFill>
                <a:schemeClr val="lt1"/>
              </a:solidFill>
            </a:endParaRPr>
          </a:p>
        </p:txBody>
      </p:sp>
      <p:sp>
        <p:nvSpPr>
          <p:cNvPr id="110" name="Google Shape;110;p22"/>
          <p:cNvSpPr txBox="1"/>
          <p:nvPr/>
        </p:nvSpPr>
        <p:spPr>
          <a:xfrm>
            <a:off x="3497550" y="3679175"/>
            <a:ext cx="2148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RNN Architecture</a:t>
            </a:r>
            <a:endParaRPr b="1"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0"/>
          <p:cNvSpPr txBox="1"/>
          <p:nvPr/>
        </p:nvSpPr>
        <p:spPr>
          <a:xfrm>
            <a:off x="129395" y="1523586"/>
            <a:ext cx="8829000" cy="3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Purpose</a:t>
            </a:r>
            <a:endParaRPr sz="3000"/>
          </a:p>
          <a:p>
            <a:pPr indent="-323850" lvl="0" marL="3429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Char char="🡪"/>
            </a:pPr>
            <a:r>
              <a:rPr lang="ko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Train fully connected neural network by image data and sequence data</a:t>
            </a:r>
            <a:endParaRPr sz="2300"/>
          </a:p>
          <a:p>
            <a:pPr indent="-323850" lvl="0" marL="3429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Char char="🡪"/>
            </a:pPr>
            <a:r>
              <a:rPr lang="ko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find a pattern of fully connected neural network</a:t>
            </a:r>
            <a:endParaRPr sz="2300"/>
          </a:p>
          <a:p>
            <a:pPr indent="-323850" lvl="0" marL="3429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Char char="🡪"/>
            </a:pPr>
            <a:r>
              <a:rPr lang="ko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understand the difference between each architecture </a:t>
            </a:r>
            <a:endParaRPr sz="2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40"/>
          <p:cNvSpPr txBox="1"/>
          <p:nvPr/>
        </p:nvSpPr>
        <p:spPr>
          <a:xfrm>
            <a:off x="858641" y="427410"/>
            <a:ext cx="230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1D1D1D"/>
                </a:solidFill>
              </a:rPr>
              <a:t>Motivation</a:t>
            </a:r>
            <a:endParaRPr sz="1800">
              <a:solidFill>
                <a:srgbClr val="1D1D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40"/>
          <p:cNvSpPr txBox="1"/>
          <p:nvPr/>
        </p:nvSpPr>
        <p:spPr>
          <a:xfrm>
            <a:off x="146605" y="233789"/>
            <a:ext cx="725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100">
                <a:solidFill>
                  <a:srgbClr val="1D1D1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4100">
                <a:solidFill>
                  <a:srgbClr val="1D1D1D"/>
                </a:solidFill>
              </a:rPr>
              <a:t>2</a:t>
            </a:r>
            <a:endParaRPr sz="4100">
              <a:solidFill>
                <a:srgbClr val="1D1D1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1"/>
          <p:cNvSpPr txBox="1"/>
          <p:nvPr/>
        </p:nvSpPr>
        <p:spPr>
          <a:xfrm>
            <a:off x="858641" y="427410"/>
            <a:ext cx="230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1D1D1D"/>
                </a:solidFill>
              </a:rPr>
              <a:t>Experiment</a:t>
            </a:r>
            <a:endParaRPr sz="1800">
              <a:solidFill>
                <a:srgbClr val="1D1D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1"/>
          <p:cNvSpPr txBox="1"/>
          <p:nvPr/>
        </p:nvSpPr>
        <p:spPr>
          <a:xfrm>
            <a:off x="146605" y="233789"/>
            <a:ext cx="725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100">
                <a:solidFill>
                  <a:srgbClr val="1D1D1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4100">
                <a:solidFill>
                  <a:srgbClr val="1D1D1D"/>
                </a:solidFill>
              </a:rPr>
              <a:t>2</a:t>
            </a:r>
            <a:endParaRPr sz="4100">
              <a:solidFill>
                <a:srgbClr val="1D1D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961139"/>
            <a:ext cx="8739990" cy="3912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/>
          <p:nvPr/>
        </p:nvSpPr>
        <p:spPr>
          <a:xfrm>
            <a:off x="858641" y="427410"/>
            <a:ext cx="230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1D1D1D"/>
                </a:solidFill>
              </a:rPr>
              <a:t>Experiment</a:t>
            </a:r>
            <a:endParaRPr sz="1800">
              <a:solidFill>
                <a:srgbClr val="1D1D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42"/>
          <p:cNvSpPr txBox="1"/>
          <p:nvPr/>
        </p:nvSpPr>
        <p:spPr>
          <a:xfrm>
            <a:off x="146605" y="233789"/>
            <a:ext cx="725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100">
                <a:solidFill>
                  <a:srgbClr val="1D1D1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4100">
                <a:solidFill>
                  <a:srgbClr val="1D1D1D"/>
                </a:solidFill>
              </a:rPr>
              <a:t>2</a:t>
            </a:r>
            <a:endParaRPr sz="4100">
              <a:solidFill>
                <a:srgbClr val="1D1D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42"/>
          <p:cNvSpPr txBox="1"/>
          <p:nvPr/>
        </p:nvSpPr>
        <p:spPr>
          <a:xfrm>
            <a:off x="0" y="971731"/>
            <a:ext cx="9144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Dataset</a:t>
            </a:r>
            <a:endParaRPr sz="2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4" name="Google Shape;284;p42"/>
          <p:cNvPicPr preferRelativeResize="0"/>
          <p:nvPr/>
        </p:nvPicPr>
        <p:blipFill rotWithShape="1">
          <a:blip r:embed="rId3">
            <a:alphaModFix/>
          </a:blip>
          <a:srcRect b="0" l="0" r="665" t="0"/>
          <a:stretch/>
        </p:blipFill>
        <p:spPr>
          <a:xfrm>
            <a:off x="5419558" y="2168151"/>
            <a:ext cx="2685556" cy="254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4171" y="2400290"/>
            <a:ext cx="3070259" cy="233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2"/>
          <p:cNvSpPr txBox="1"/>
          <p:nvPr/>
        </p:nvSpPr>
        <p:spPr>
          <a:xfrm>
            <a:off x="484532" y="1450465"/>
            <a:ext cx="37494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MNIST Database for CNN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(Modified National Institute of Standards and Technology)</a:t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42"/>
          <p:cNvSpPr txBox="1"/>
          <p:nvPr/>
        </p:nvSpPr>
        <p:spPr>
          <a:xfrm>
            <a:off x="4887568" y="1577900"/>
            <a:ext cx="37494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IMDb for RNN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(Internet Movie Database)</a:t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3"/>
          <p:cNvSpPr txBox="1"/>
          <p:nvPr/>
        </p:nvSpPr>
        <p:spPr>
          <a:xfrm>
            <a:off x="858641" y="427410"/>
            <a:ext cx="230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1D1D1D"/>
                </a:solidFill>
              </a:rPr>
              <a:t>Experiment</a:t>
            </a:r>
            <a:endParaRPr sz="1800">
              <a:solidFill>
                <a:srgbClr val="1D1D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43"/>
          <p:cNvSpPr txBox="1"/>
          <p:nvPr/>
        </p:nvSpPr>
        <p:spPr>
          <a:xfrm>
            <a:off x="146605" y="233789"/>
            <a:ext cx="725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100">
                <a:solidFill>
                  <a:srgbClr val="1D1D1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4100">
                <a:solidFill>
                  <a:srgbClr val="1D1D1D"/>
                </a:solidFill>
              </a:rPr>
              <a:t>2</a:t>
            </a:r>
            <a:endParaRPr sz="4100">
              <a:solidFill>
                <a:srgbClr val="1D1D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43"/>
          <p:cNvSpPr txBox="1"/>
          <p:nvPr/>
        </p:nvSpPr>
        <p:spPr>
          <a:xfrm>
            <a:off x="0" y="1198956"/>
            <a:ext cx="9144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Training settings</a:t>
            </a:r>
            <a:endParaRPr sz="3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p43"/>
          <p:cNvSpPr txBox="1"/>
          <p:nvPr/>
        </p:nvSpPr>
        <p:spPr>
          <a:xfrm>
            <a:off x="0" y="2162222"/>
            <a:ext cx="9144000" cy="22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Nesterov Momentum SGD, learning rate = 1e-3</a:t>
            </a:r>
            <a:endParaRPr sz="1100"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number of epochs = 40</a:t>
            </a:r>
            <a:endParaRPr sz="1100"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learning rate schedule: 50%, 75% *0.1</a:t>
            </a:r>
            <a:endParaRPr sz="1100"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weight decay: L1 penalty 1e-5</a:t>
            </a:r>
            <a:endParaRPr sz="1100"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no dropout</a:t>
            </a:r>
            <a:endParaRPr sz="1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4"/>
          <p:cNvSpPr txBox="1"/>
          <p:nvPr/>
        </p:nvSpPr>
        <p:spPr>
          <a:xfrm>
            <a:off x="858641" y="427410"/>
            <a:ext cx="230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1D1D1D"/>
                </a:solidFill>
              </a:rPr>
              <a:t>Experiment</a:t>
            </a:r>
            <a:endParaRPr sz="1800">
              <a:solidFill>
                <a:srgbClr val="1D1D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44"/>
          <p:cNvSpPr txBox="1"/>
          <p:nvPr/>
        </p:nvSpPr>
        <p:spPr>
          <a:xfrm>
            <a:off x="146605" y="233789"/>
            <a:ext cx="725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100">
                <a:solidFill>
                  <a:srgbClr val="1D1D1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4100">
                <a:solidFill>
                  <a:srgbClr val="1D1D1D"/>
                </a:solidFill>
              </a:rPr>
              <a:t>2</a:t>
            </a:r>
            <a:endParaRPr sz="4100">
              <a:solidFill>
                <a:srgbClr val="1D1D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44"/>
          <p:cNvSpPr txBox="1"/>
          <p:nvPr/>
        </p:nvSpPr>
        <p:spPr>
          <a:xfrm>
            <a:off x="0" y="865478"/>
            <a:ext cx="914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Why used L1 regularization?</a:t>
            </a:r>
            <a:endParaRPr sz="2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3" name="Google Shape;30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595" y="1357464"/>
            <a:ext cx="6001398" cy="3482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5354" y="3419183"/>
            <a:ext cx="1750219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4"/>
          <p:cNvPicPr preferRelativeResize="0"/>
          <p:nvPr/>
        </p:nvPicPr>
        <p:blipFill rotWithShape="1">
          <a:blip r:embed="rId5">
            <a:alphaModFix/>
          </a:blip>
          <a:srcRect b="13941" l="0" r="0" t="0"/>
          <a:stretch/>
        </p:blipFill>
        <p:spPr>
          <a:xfrm>
            <a:off x="6644619" y="3887564"/>
            <a:ext cx="2071688" cy="891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05354" y="1791412"/>
            <a:ext cx="1700213" cy="507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08176" y="2262137"/>
            <a:ext cx="2544573" cy="55365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4"/>
          <p:cNvSpPr txBox="1"/>
          <p:nvPr/>
        </p:nvSpPr>
        <p:spPr>
          <a:xfrm>
            <a:off x="6373621" y="1469459"/>
            <a:ext cx="26136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L1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9" name="Google Shape;309;p44"/>
          <p:cNvSpPr txBox="1"/>
          <p:nvPr/>
        </p:nvSpPr>
        <p:spPr>
          <a:xfrm>
            <a:off x="6373621" y="3094887"/>
            <a:ext cx="26136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L2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5"/>
          <p:cNvSpPr txBox="1"/>
          <p:nvPr/>
        </p:nvSpPr>
        <p:spPr>
          <a:xfrm>
            <a:off x="858641" y="427410"/>
            <a:ext cx="230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1D1D1D"/>
                </a:solidFill>
              </a:rPr>
              <a:t>Results - MNIST</a:t>
            </a:r>
            <a:endParaRPr sz="1800">
              <a:solidFill>
                <a:srgbClr val="1D1D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45"/>
          <p:cNvSpPr txBox="1"/>
          <p:nvPr/>
        </p:nvSpPr>
        <p:spPr>
          <a:xfrm>
            <a:off x="146605" y="233789"/>
            <a:ext cx="725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100">
                <a:solidFill>
                  <a:srgbClr val="1D1D1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4100">
                <a:solidFill>
                  <a:srgbClr val="1D1D1D"/>
                </a:solidFill>
              </a:rPr>
              <a:t>2</a:t>
            </a:r>
            <a:endParaRPr sz="4100">
              <a:solidFill>
                <a:srgbClr val="1D1D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45"/>
          <p:cNvSpPr txBox="1"/>
          <p:nvPr/>
        </p:nvSpPr>
        <p:spPr>
          <a:xfrm>
            <a:off x="651300" y="1640700"/>
            <a:ext cx="7993800" cy="24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317" name="Google Shape;317;p45"/>
          <p:cNvSpPr txBox="1"/>
          <p:nvPr/>
        </p:nvSpPr>
        <p:spPr>
          <a:xfrm>
            <a:off x="651300" y="1060425"/>
            <a:ext cx="7993800" cy="3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700"/>
              <a:t>MNIST validation accuracy: 97.7%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700"/>
              <a:t>MNIST state-of-the-art: 99.75%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700"/>
              <a:t>	Effective depth of only 5 (</a:t>
            </a:r>
            <a:r>
              <a:rPr lang="ko" sz="1700">
                <a:solidFill>
                  <a:schemeClr val="dk1"/>
                </a:solidFill>
              </a:rPr>
              <a:t>≈ LeNet)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</a:rPr>
              <a:t>	mostly consists of conv 3x3 layers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</a:rPr>
              <a:t>	conv + fc at the final layer </a:t>
            </a:r>
            <a:r>
              <a:rPr lang="ko" sz="1700">
                <a:solidFill>
                  <a:schemeClr val="dk1"/>
                </a:solidFill>
              </a:rPr>
              <a:t>(≈ BottleNeck)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700"/>
              <a:t>	</a:t>
            </a:r>
            <a:endParaRPr sz="1700"/>
          </a:p>
        </p:txBody>
      </p:sp>
      <p:pic>
        <p:nvPicPr>
          <p:cNvPr id="318" name="Google Shape;31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7597" y="840975"/>
            <a:ext cx="3577500" cy="3935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 txBox="1"/>
          <p:nvPr/>
        </p:nvSpPr>
        <p:spPr>
          <a:xfrm>
            <a:off x="858641" y="427410"/>
            <a:ext cx="230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1D1D1D"/>
                </a:solidFill>
              </a:rPr>
              <a:t>Results - IMDB</a:t>
            </a:r>
            <a:endParaRPr sz="1800">
              <a:solidFill>
                <a:srgbClr val="1D1D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46"/>
          <p:cNvSpPr txBox="1"/>
          <p:nvPr/>
        </p:nvSpPr>
        <p:spPr>
          <a:xfrm>
            <a:off x="146605" y="233789"/>
            <a:ext cx="725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100">
                <a:solidFill>
                  <a:srgbClr val="1D1D1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4100">
                <a:solidFill>
                  <a:srgbClr val="1D1D1D"/>
                </a:solidFill>
              </a:rPr>
              <a:t>2</a:t>
            </a:r>
            <a:endParaRPr sz="4100">
              <a:solidFill>
                <a:srgbClr val="1D1D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46"/>
          <p:cNvSpPr txBox="1"/>
          <p:nvPr/>
        </p:nvSpPr>
        <p:spPr>
          <a:xfrm>
            <a:off x="651300" y="1640700"/>
            <a:ext cx="7993800" cy="24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326" name="Google Shape;326;p46"/>
          <p:cNvSpPr txBox="1"/>
          <p:nvPr/>
        </p:nvSpPr>
        <p:spPr>
          <a:xfrm>
            <a:off x="651300" y="1060425"/>
            <a:ext cx="7993800" cy="3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700"/>
              <a:t>IMDB</a:t>
            </a:r>
            <a:r>
              <a:rPr lang="ko" sz="1700"/>
              <a:t> validation accuracy: 62.5% ㅠㅠ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700"/>
              <a:t>IMDB state-of-the-art: 95.4%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700"/>
              <a:t>	Effective depth of 9 layers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700"/>
              <a:t>	More fully-connected than MNIST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700"/>
              <a:t>	Can find a possible RNN candidate path</a:t>
            </a:r>
            <a:endParaRPr sz="1700"/>
          </a:p>
        </p:txBody>
      </p:sp>
      <p:pic>
        <p:nvPicPr>
          <p:cNvPr id="327" name="Google Shape;32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5175" y="754900"/>
            <a:ext cx="3725022" cy="4097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7"/>
          <p:cNvSpPr txBox="1"/>
          <p:nvPr/>
        </p:nvSpPr>
        <p:spPr>
          <a:xfrm>
            <a:off x="2482350" y="2352450"/>
            <a:ext cx="4179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lt1"/>
                </a:solidFill>
              </a:rPr>
              <a:t>CNN Architecture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8"/>
          <p:cNvSpPr txBox="1"/>
          <p:nvPr/>
        </p:nvSpPr>
        <p:spPr>
          <a:xfrm>
            <a:off x="858641" y="427410"/>
            <a:ext cx="230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D1D1D"/>
                </a:solidFill>
              </a:rPr>
              <a:t>ConvNet</a:t>
            </a:r>
            <a:endParaRPr b="1" sz="1800">
              <a:solidFill>
                <a:srgbClr val="1D1D1D"/>
              </a:solidFill>
            </a:endParaRPr>
          </a:p>
        </p:txBody>
      </p:sp>
      <p:sp>
        <p:nvSpPr>
          <p:cNvPr id="338" name="Google Shape;338;p48"/>
          <p:cNvSpPr txBox="1"/>
          <p:nvPr/>
        </p:nvSpPr>
        <p:spPr>
          <a:xfrm>
            <a:off x="146605" y="233789"/>
            <a:ext cx="725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100">
                <a:solidFill>
                  <a:srgbClr val="1D1D1D"/>
                </a:solidFill>
              </a:rPr>
              <a:t>0</a:t>
            </a:r>
            <a:r>
              <a:rPr b="1" lang="ko" sz="4100">
                <a:solidFill>
                  <a:srgbClr val="1D1D1D"/>
                </a:solidFill>
              </a:rPr>
              <a:t>3</a:t>
            </a:r>
            <a:endParaRPr b="1" sz="4100">
              <a:solidFill>
                <a:srgbClr val="1D1D1D"/>
              </a:solidFill>
            </a:endParaRPr>
          </a:p>
        </p:txBody>
      </p:sp>
      <p:sp>
        <p:nvSpPr>
          <p:cNvPr id="339" name="Google Shape;339;p48"/>
          <p:cNvSpPr txBox="1"/>
          <p:nvPr/>
        </p:nvSpPr>
        <p:spPr>
          <a:xfrm>
            <a:off x="-1241025" y="1681500"/>
            <a:ext cx="7993800" cy="24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340" name="Google Shape;340;p48"/>
          <p:cNvSpPr txBox="1"/>
          <p:nvPr>
            <p:ph type="title"/>
          </p:nvPr>
        </p:nvSpPr>
        <p:spPr>
          <a:xfrm>
            <a:off x="647272" y="759003"/>
            <a:ext cx="2562000" cy="35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Malgun Gothic"/>
              <a:buNone/>
            </a:pPr>
            <a:r>
              <a:rPr b="1" lang="ko" sz="1100">
                <a:solidFill>
                  <a:srgbClr val="FFFFFF"/>
                </a:solidFill>
              </a:rPr>
              <a:t>ConvNet</a:t>
            </a:r>
            <a:endParaRPr b="1" sz="1100">
              <a:solidFill>
                <a:srgbClr val="FFFFFF"/>
              </a:solidFill>
            </a:endParaRPr>
          </a:p>
        </p:txBody>
      </p:sp>
      <p:grpSp>
        <p:nvGrpSpPr>
          <p:cNvPr id="341" name="Google Shape;341;p48"/>
          <p:cNvGrpSpPr/>
          <p:nvPr/>
        </p:nvGrpSpPr>
        <p:grpSpPr>
          <a:xfrm>
            <a:off x="2249041" y="608567"/>
            <a:ext cx="4414050" cy="4414050"/>
            <a:chOff x="314088" y="0"/>
            <a:chExt cx="5885400" cy="5885400"/>
          </a:xfrm>
        </p:grpSpPr>
        <p:sp>
          <p:nvSpPr>
            <p:cNvPr id="342" name="Google Shape;342;p48"/>
            <p:cNvSpPr/>
            <p:nvPr/>
          </p:nvSpPr>
          <p:spPr>
            <a:xfrm>
              <a:off x="314088" y="0"/>
              <a:ext cx="5885400" cy="5885400"/>
            </a:xfrm>
            <a:prstGeom prst="diamond">
              <a:avLst/>
            </a:prstGeom>
            <a:solidFill>
              <a:srgbClr val="F7D5CB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8"/>
            <p:cNvSpPr/>
            <p:nvPr/>
          </p:nvSpPr>
          <p:spPr>
            <a:xfrm>
              <a:off x="873204" y="559115"/>
              <a:ext cx="2295300" cy="22953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8"/>
            <p:cNvSpPr txBox="1"/>
            <p:nvPr/>
          </p:nvSpPr>
          <p:spPr>
            <a:xfrm>
              <a:off x="985252" y="671163"/>
              <a:ext cx="2071200" cy="20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0000" lIns="40000" spcFirstLastPara="1" rIns="40000" wrap="square" tIns="4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Malgun Gothic"/>
                <a:buNone/>
              </a:pPr>
              <a:r>
                <a:rPr b="1" i="0" lang="ko" sz="11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Image 훈련 특화</a:t>
              </a:r>
              <a:endParaRPr b="0" i="0" sz="11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5" name="Google Shape;345;p48"/>
            <p:cNvSpPr/>
            <p:nvPr/>
          </p:nvSpPr>
          <p:spPr>
            <a:xfrm>
              <a:off x="3345083" y="559115"/>
              <a:ext cx="2295300" cy="22953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48"/>
            <p:cNvSpPr txBox="1"/>
            <p:nvPr/>
          </p:nvSpPr>
          <p:spPr>
            <a:xfrm>
              <a:off x="3457131" y="671163"/>
              <a:ext cx="2071200" cy="20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0000" lIns="40000" spcFirstLastPara="1" rIns="40000" wrap="square" tIns="4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Malgun Gothic"/>
                <a:buNone/>
              </a:pPr>
              <a:r>
                <a:rPr b="1" i="0" lang="ko" sz="11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Input Layer : 가로 x 세로 x 깊이(channel)을 통해 image input</a:t>
              </a:r>
              <a:endParaRPr b="0" i="0" sz="11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7" name="Google Shape;347;p48"/>
            <p:cNvSpPr/>
            <p:nvPr/>
          </p:nvSpPr>
          <p:spPr>
            <a:xfrm>
              <a:off x="873204" y="3030994"/>
              <a:ext cx="2295300" cy="22953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48"/>
            <p:cNvSpPr txBox="1"/>
            <p:nvPr/>
          </p:nvSpPr>
          <p:spPr>
            <a:xfrm>
              <a:off x="985252" y="3143042"/>
              <a:ext cx="2071200" cy="20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0000" lIns="40000" spcFirstLastPara="1" rIns="40000" wrap="square" tIns="4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Malgun Gothic"/>
                <a:buNone/>
              </a:pPr>
              <a:r>
                <a:rPr b="1" i="0" lang="ko" sz="11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Hidden Layer : 변형(transformation)에 사용됨</a:t>
              </a:r>
              <a:endParaRPr b="0" i="0" sz="11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9" name="Google Shape;349;p48"/>
            <p:cNvSpPr/>
            <p:nvPr/>
          </p:nvSpPr>
          <p:spPr>
            <a:xfrm>
              <a:off x="3345083" y="3030994"/>
              <a:ext cx="2295300" cy="2295300"/>
            </a:xfrm>
            <a:prstGeom prst="roundRect">
              <a:avLst>
                <a:gd fmla="val 16667" name="adj"/>
              </a:avLst>
            </a:prstGeom>
            <a:solidFill>
              <a:srgbClr val="599BD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8"/>
            <p:cNvSpPr txBox="1"/>
            <p:nvPr/>
          </p:nvSpPr>
          <p:spPr>
            <a:xfrm>
              <a:off x="3457131" y="3143042"/>
              <a:ext cx="2071200" cy="20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0000" lIns="40000" spcFirstLastPara="1" rIns="40000" wrap="square" tIns="4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Malgun Gothic"/>
                <a:buNone/>
              </a:pPr>
              <a:r>
                <a:rPr b="1" i="0" lang="ko" sz="11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Fully-connected Layer : 매트릭스 곱 후 bias를 더하여 activation function으로 보내는 역할 </a:t>
              </a:r>
              <a:endParaRPr b="0" i="0" sz="11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9"/>
          <p:cNvSpPr txBox="1"/>
          <p:nvPr/>
        </p:nvSpPr>
        <p:spPr>
          <a:xfrm>
            <a:off x="858641" y="427410"/>
            <a:ext cx="230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D1D1D"/>
                </a:solidFill>
              </a:rPr>
              <a:t>ConvNet</a:t>
            </a:r>
            <a:endParaRPr b="1" sz="1800">
              <a:solidFill>
                <a:srgbClr val="1D1D1D"/>
              </a:solidFill>
            </a:endParaRPr>
          </a:p>
        </p:txBody>
      </p:sp>
      <p:sp>
        <p:nvSpPr>
          <p:cNvPr id="356" name="Google Shape;356;p49"/>
          <p:cNvSpPr txBox="1"/>
          <p:nvPr/>
        </p:nvSpPr>
        <p:spPr>
          <a:xfrm>
            <a:off x="146605" y="233789"/>
            <a:ext cx="725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100">
                <a:solidFill>
                  <a:srgbClr val="1D1D1D"/>
                </a:solidFill>
              </a:rPr>
              <a:t>03</a:t>
            </a:r>
            <a:endParaRPr b="1" sz="4100">
              <a:solidFill>
                <a:srgbClr val="1D1D1D"/>
              </a:solidFill>
            </a:endParaRPr>
          </a:p>
        </p:txBody>
      </p:sp>
      <p:sp>
        <p:nvSpPr>
          <p:cNvPr id="357" name="Google Shape;357;p49"/>
          <p:cNvSpPr txBox="1"/>
          <p:nvPr/>
        </p:nvSpPr>
        <p:spPr>
          <a:xfrm>
            <a:off x="651300" y="1640700"/>
            <a:ext cx="7993800" cy="24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358" name="Google Shape;358;p49"/>
          <p:cNvSpPr txBox="1"/>
          <p:nvPr/>
        </p:nvSpPr>
        <p:spPr>
          <a:xfrm>
            <a:off x="651300" y="1640700"/>
            <a:ext cx="7993800" cy="24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rPr lang="ko" sz="1700"/>
              <a:t>Convolution as fully connected</a:t>
            </a:r>
            <a:endParaRPr sz="1700"/>
          </a:p>
        </p:txBody>
      </p:sp>
      <p:pic>
        <p:nvPicPr>
          <p:cNvPr id="359" name="Google Shape;35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1176" y="867750"/>
            <a:ext cx="3315449" cy="396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/>
        </p:nvSpPr>
        <p:spPr>
          <a:xfrm>
            <a:off x="3510892" y="2352460"/>
            <a:ext cx="2122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lt1"/>
                </a:solidFill>
              </a:rPr>
              <a:t>Background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0"/>
          <p:cNvSpPr txBox="1"/>
          <p:nvPr/>
        </p:nvSpPr>
        <p:spPr>
          <a:xfrm>
            <a:off x="858641" y="427410"/>
            <a:ext cx="230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D1D1D"/>
                </a:solidFill>
              </a:rPr>
              <a:t>ConvNet</a:t>
            </a:r>
            <a:endParaRPr b="1" sz="1800">
              <a:solidFill>
                <a:srgbClr val="1D1D1D"/>
              </a:solidFill>
            </a:endParaRPr>
          </a:p>
        </p:txBody>
      </p:sp>
      <p:sp>
        <p:nvSpPr>
          <p:cNvPr id="365" name="Google Shape;365;p50"/>
          <p:cNvSpPr txBox="1"/>
          <p:nvPr/>
        </p:nvSpPr>
        <p:spPr>
          <a:xfrm>
            <a:off x="146605" y="233789"/>
            <a:ext cx="725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100">
                <a:solidFill>
                  <a:srgbClr val="1D1D1D"/>
                </a:solidFill>
              </a:rPr>
              <a:t>03</a:t>
            </a:r>
            <a:endParaRPr b="1" sz="4100">
              <a:solidFill>
                <a:srgbClr val="1D1D1D"/>
              </a:solidFill>
            </a:endParaRPr>
          </a:p>
        </p:txBody>
      </p:sp>
      <p:sp>
        <p:nvSpPr>
          <p:cNvPr id="366" name="Google Shape;366;p50"/>
          <p:cNvSpPr txBox="1"/>
          <p:nvPr/>
        </p:nvSpPr>
        <p:spPr>
          <a:xfrm>
            <a:off x="651300" y="1640700"/>
            <a:ext cx="7993800" cy="24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367" name="Google Shape;367;p50"/>
          <p:cNvSpPr txBox="1"/>
          <p:nvPr/>
        </p:nvSpPr>
        <p:spPr>
          <a:xfrm>
            <a:off x="651300" y="1640700"/>
            <a:ext cx="7993800" cy="24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700"/>
              <a:t> fully가 주어지면 어떻게 conv인지 알아볼까?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700"/>
              <a:t>                                                            2가지 (필요)조건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700"/>
              <a:t>	- weight가                                    - sparse한(0이 많음) weight matrix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700"/>
              <a:t>						              - weight quantization (같은 weight가 반복됨)</a:t>
            </a:r>
            <a:endParaRPr sz="1700"/>
          </a:p>
        </p:txBody>
      </p:sp>
      <p:pic>
        <p:nvPicPr>
          <p:cNvPr id="368" name="Google Shape;36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963" y="2571738"/>
            <a:ext cx="2962275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1"/>
          <p:cNvSpPr txBox="1"/>
          <p:nvPr/>
        </p:nvSpPr>
        <p:spPr>
          <a:xfrm>
            <a:off x="858641" y="427410"/>
            <a:ext cx="230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D1D1D"/>
                </a:solidFill>
              </a:rPr>
              <a:t>ConvNet</a:t>
            </a:r>
            <a:endParaRPr b="1" sz="1800">
              <a:solidFill>
                <a:srgbClr val="1D1D1D"/>
              </a:solidFill>
            </a:endParaRPr>
          </a:p>
        </p:txBody>
      </p:sp>
      <p:sp>
        <p:nvSpPr>
          <p:cNvPr id="374" name="Google Shape;374;p51"/>
          <p:cNvSpPr txBox="1"/>
          <p:nvPr/>
        </p:nvSpPr>
        <p:spPr>
          <a:xfrm>
            <a:off x="146605" y="233789"/>
            <a:ext cx="725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100">
                <a:solidFill>
                  <a:srgbClr val="1D1D1D"/>
                </a:solidFill>
              </a:rPr>
              <a:t>03</a:t>
            </a:r>
            <a:endParaRPr b="1" sz="4100">
              <a:solidFill>
                <a:srgbClr val="1D1D1D"/>
              </a:solidFill>
            </a:endParaRPr>
          </a:p>
        </p:txBody>
      </p:sp>
      <p:sp>
        <p:nvSpPr>
          <p:cNvPr id="375" name="Google Shape;375;p51"/>
          <p:cNvSpPr txBox="1"/>
          <p:nvPr/>
        </p:nvSpPr>
        <p:spPr>
          <a:xfrm>
            <a:off x="651300" y="1640700"/>
            <a:ext cx="7993800" cy="24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376" name="Google Shape;37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425" y="926200"/>
            <a:ext cx="6811149" cy="36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2"/>
          <p:cNvSpPr txBox="1"/>
          <p:nvPr/>
        </p:nvSpPr>
        <p:spPr>
          <a:xfrm>
            <a:off x="858641" y="427410"/>
            <a:ext cx="230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D1D1D"/>
                </a:solidFill>
              </a:rPr>
              <a:t>VGGNet</a:t>
            </a:r>
            <a:endParaRPr b="1" sz="1800">
              <a:solidFill>
                <a:srgbClr val="1D1D1D"/>
              </a:solidFill>
            </a:endParaRPr>
          </a:p>
        </p:txBody>
      </p:sp>
      <p:sp>
        <p:nvSpPr>
          <p:cNvPr id="382" name="Google Shape;382;p52"/>
          <p:cNvSpPr txBox="1"/>
          <p:nvPr/>
        </p:nvSpPr>
        <p:spPr>
          <a:xfrm>
            <a:off x="146605" y="233789"/>
            <a:ext cx="725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100">
                <a:solidFill>
                  <a:srgbClr val="1D1D1D"/>
                </a:solidFill>
              </a:rPr>
              <a:t>03</a:t>
            </a:r>
            <a:endParaRPr b="1" sz="4100">
              <a:solidFill>
                <a:srgbClr val="1D1D1D"/>
              </a:solidFill>
            </a:endParaRPr>
          </a:p>
        </p:txBody>
      </p:sp>
      <p:sp>
        <p:nvSpPr>
          <p:cNvPr id="383" name="Google Shape;383;p52"/>
          <p:cNvSpPr txBox="1"/>
          <p:nvPr/>
        </p:nvSpPr>
        <p:spPr>
          <a:xfrm>
            <a:off x="651300" y="1640700"/>
            <a:ext cx="7993800" cy="24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Char char="-"/>
            </a:pPr>
            <a:r>
              <a:rPr lang="ko" sz="1700"/>
              <a:t>CNN 구조가 가장 잘 드러난 모형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ko" sz="1700"/>
              <a:t>파라미터의 개수가 지나치게 많다는 단점 gradient vanishing 문제와 overfitting문제가 존재함을 의미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700"/>
              <a:t> </a:t>
            </a:r>
            <a:endParaRPr sz="17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3"/>
          <p:cNvSpPr txBox="1"/>
          <p:nvPr/>
        </p:nvSpPr>
        <p:spPr>
          <a:xfrm>
            <a:off x="858641" y="427410"/>
            <a:ext cx="230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D1D1D"/>
                </a:solidFill>
              </a:rPr>
              <a:t>VGGNet</a:t>
            </a:r>
            <a:endParaRPr b="1" sz="1800">
              <a:solidFill>
                <a:srgbClr val="1D1D1D"/>
              </a:solidFill>
            </a:endParaRPr>
          </a:p>
        </p:txBody>
      </p:sp>
      <p:sp>
        <p:nvSpPr>
          <p:cNvPr id="389" name="Google Shape;389;p53"/>
          <p:cNvSpPr txBox="1"/>
          <p:nvPr/>
        </p:nvSpPr>
        <p:spPr>
          <a:xfrm>
            <a:off x="146605" y="233789"/>
            <a:ext cx="725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100">
                <a:solidFill>
                  <a:srgbClr val="1D1D1D"/>
                </a:solidFill>
              </a:rPr>
              <a:t>03</a:t>
            </a:r>
            <a:endParaRPr b="1" sz="4100">
              <a:solidFill>
                <a:srgbClr val="1D1D1D"/>
              </a:solidFill>
            </a:endParaRPr>
          </a:p>
        </p:txBody>
      </p:sp>
      <p:pic>
        <p:nvPicPr>
          <p:cNvPr id="390" name="Google Shape;39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5463" y="926200"/>
            <a:ext cx="5113075" cy="378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/>
          <p:nvPr/>
        </p:nvSpPr>
        <p:spPr>
          <a:xfrm>
            <a:off x="858641" y="427410"/>
            <a:ext cx="230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D1D1D"/>
                </a:solidFill>
              </a:rPr>
              <a:t>VGGNet</a:t>
            </a:r>
            <a:endParaRPr b="1" sz="1800">
              <a:solidFill>
                <a:srgbClr val="1D1D1D"/>
              </a:solidFill>
            </a:endParaRPr>
          </a:p>
        </p:txBody>
      </p:sp>
      <p:sp>
        <p:nvSpPr>
          <p:cNvPr id="396" name="Google Shape;396;p54"/>
          <p:cNvSpPr txBox="1"/>
          <p:nvPr/>
        </p:nvSpPr>
        <p:spPr>
          <a:xfrm>
            <a:off x="146605" y="233789"/>
            <a:ext cx="725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100">
                <a:solidFill>
                  <a:srgbClr val="1D1D1D"/>
                </a:solidFill>
              </a:rPr>
              <a:t>03</a:t>
            </a:r>
            <a:endParaRPr b="1" sz="4100">
              <a:solidFill>
                <a:srgbClr val="1D1D1D"/>
              </a:solidFill>
            </a:endParaRPr>
          </a:p>
        </p:txBody>
      </p:sp>
      <p:sp>
        <p:nvSpPr>
          <p:cNvPr id="397" name="Google Shape;397;p54"/>
          <p:cNvSpPr txBox="1"/>
          <p:nvPr/>
        </p:nvSpPr>
        <p:spPr>
          <a:xfrm>
            <a:off x="651300" y="1640700"/>
            <a:ext cx="7993800" cy="24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398" name="Google Shape;398;p54"/>
          <p:cNvSpPr txBox="1"/>
          <p:nvPr/>
        </p:nvSpPr>
        <p:spPr>
          <a:xfrm>
            <a:off x="651300" y="1127225"/>
            <a:ext cx="7993800" cy="29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700"/>
              <a:t>kernel_size = 3x3, pooling_size = 2x2를 쌓아서 훌륭한 네트워크를 만들었다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700"/>
              <a:t>우리가 만든 fully connected에서도 2x2, 3x3가 있었는가?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700"/>
              <a:t>대부분의 fully connected가 binary weight를 가짐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700"/>
              <a:t>2x2 또는 3x3로 나타낼 수 있음</a:t>
            </a:r>
            <a:endParaRPr sz="1700"/>
          </a:p>
        </p:txBody>
      </p:sp>
      <p:pic>
        <p:nvPicPr>
          <p:cNvPr id="399" name="Google Shape;39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6088" y="2959088"/>
            <a:ext cx="2962275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5"/>
          <p:cNvSpPr txBox="1"/>
          <p:nvPr/>
        </p:nvSpPr>
        <p:spPr>
          <a:xfrm>
            <a:off x="858641" y="427410"/>
            <a:ext cx="230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D1D1D"/>
                </a:solidFill>
              </a:rPr>
              <a:t>GoogleNet</a:t>
            </a:r>
            <a:endParaRPr b="1" sz="1800">
              <a:solidFill>
                <a:srgbClr val="1D1D1D"/>
              </a:solidFill>
            </a:endParaRPr>
          </a:p>
        </p:txBody>
      </p:sp>
      <p:sp>
        <p:nvSpPr>
          <p:cNvPr id="405" name="Google Shape;405;p55"/>
          <p:cNvSpPr txBox="1"/>
          <p:nvPr/>
        </p:nvSpPr>
        <p:spPr>
          <a:xfrm>
            <a:off x="146605" y="233789"/>
            <a:ext cx="725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100">
                <a:solidFill>
                  <a:srgbClr val="1D1D1D"/>
                </a:solidFill>
              </a:rPr>
              <a:t>03</a:t>
            </a:r>
            <a:endParaRPr b="1" sz="4100">
              <a:solidFill>
                <a:srgbClr val="1D1D1D"/>
              </a:solidFill>
            </a:endParaRPr>
          </a:p>
        </p:txBody>
      </p:sp>
      <p:sp>
        <p:nvSpPr>
          <p:cNvPr id="406" name="Google Shape;406;p55"/>
          <p:cNvSpPr txBox="1"/>
          <p:nvPr/>
        </p:nvSpPr>
        <p:spPr>
          <a:xfrm>
            <a:off x="631200" y="1056750"/>
            <a:ext cx="7993800" cy="15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Char char="-"/>
            </a:pPr>
            <a:r>
              <a:rPr lang="ko" sz="1700"/>
              <a:t>Inception module의 존재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ko" sz="1700"/>
              <a:t>convolution filter들을 concatenate시켜주는 역할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700"/>
              <a:t> </a:t>
            </a:r>
            <a:endParaRPr sz="1700"/>
          </a:p>
        </p:txBody>
      </p:sp>
      <p:pic>
        <p:nvPicPr>
          <p:cNvPr id="407" name="Google Shape;40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8650" y="2375236"/>
            <a:ext cx="3719924" cy="2055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12050" y="2180855"/>
            <a:ext cx="3812952" cy="2249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6"/>
          <p:cNvSpPr txBox="1"/>
          <p:nvPr/>
        </p:nvSpPr>
        <p:spPr>
          <a:xfrm>
            <a:off x="858641" y="427410"/>
            <a:ext cx="230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D1D1D"/>
                </a:solidFill>
              </a:rPr>
              <a:t>GoogleNet</a:t>
            </a:r>
            <a:endParaRPr b="1" sz="1800">
              <a:solidFill>
                <a:srgbClr val="1D1D1D"/>
              </a:solidFill>
            </a:endParaRPr>
          </a:p>
        </p:txBody>
      </p:sp>
      <p:sp>
        <p:nvSpPr>
          <p:cNvPr id="414" name="Google Shape;414;p56"/>
          <p:cNvSpPr txBox="1"/>
          <p:nvPr/>
        </p:nvSpPr>
        <p:spPr>
          <a:xfrm>
            <a:off x="146605" y="233789"/>
            <a:ext cx="725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100">
                <a:solidFill>
                  <a:srgbClr val="1D1D1D"/>
                </a:solidFill>
              </a:rPr>
              <a:t>03</a:t>
            </a:r>
            <a:endParaRPr b="1" sz="4100">
              <a:solidFill>
                <a:srgbClr val="1D1D1D"/>
              </a:solidFill>
            </a:endParaRPr>
          </a:p>
        </p:txBody>
      </p:sp>
      <p:pic>
        <p:nvPicPr>
          <p:cNvPr id="415" name="Google Shape;41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9973" y="1733022"/>
            <a:ext cx="6756149" cy="2225082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6"/>
          <p:cNvSpPr/>
          <p:nvPr/>
        </p:nvSpPr>
        <p:spPr>
          <a:xfrm>
            <a:off x="2276253" y="2301552"/>
            <a:ext cx="665400" cy="12960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7" name="Google Shape;417;p56"/>
          <p:cNvSpPr/>
          <p:nvPr/>
        </p:nvSpPr>
        <p:spPr>
          <a:xfrm>
            <a:off x="3439451" y="2301552"/>
            <a:ext cx="665400" cy="12960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8" name="Google Shape;418;p56"/>
          <p:cNvSpPr/>
          <p:nvPr/>
        </p:nvSpPr>
        <p:spPr>
          <a:xfrm>
            <a:off x="5487103" y="1828853"/>
            <a:ext cx="665400" cy="12960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9" name="Google Shape;419;p56"/>
          <p:cNvSpPr/>
          <p:nvPr/>
        </p:nvSpPr>
        <p:spPr>
          <a:xfrm>
            <a:off x="4463277" y="1975554"/>
            <a:ext cx="665400" cy="12960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0" name="Google Shape;420;p56"/>
          <p:cNvSpPr/>
          <p:nvPr/>
        </p:nvSpPr>
        <p:spPr>
          <a:xfrm>
            <a:off x="5007329" y="1975554"/>
            <a:ext cx="665400" cy="12960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1" name="Google Shape;421;p56"/>
          <p:cNvSpPr/>
          <p:nvPr/>
        </p:nvSpPr>
        <p:spPr>
          <a:xfrm>
            <a:off x="2766657" y="2322980"/>
            <a:ext cx="665400" cy="12960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2" name="Google Shape;422;p56"/>
          <p:cNvSpPr/>
          <p:nvPr/>
        </p:nvSpPr>
        <p:spPr>
          <a:xfrm>
            <a:off x="6123996" y="1675056"/>
            <a:ext cx="665400" cy="12960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3" name="Google Shape;423;p56"/>
          <p:cNvSpPr/>
          <p:nvPr/>
        </p:nvSpPr>
        <p:spPr>
          <a:xfrm>
            <a:off x="6613382" y="1653628"/>
            <a:ext cx="665400" cy="12960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7"/>
          <p:cNvSpPr txBox="1"/>
          <p:nvPr/>
        </p:nvSpPr>
        <p:spPr>
          <a:xfrm>
            <a:off x="858641" y="427410"/>
            <a:ext cx="230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D1D1D"/>
                </a:solidFill>
              </a:rPr>
              <a:t>GoogleNet</a:t>
            </a:r>
            <a:endParaRPr b="1" sz="1800">
              <a:solidFill>
                <a:srgbClr val="1D1D1D"/>
              </a:solidFill>
            </a:endParaRPr>
          </a:p>
        </p:txBody>
      </p:sp>
      <p:sp>
        <p:nvSpPr>
          <p:cNvPr id="429" name="Google Shape;429;p57"/>
          <p:cNvSpPr txBox="1"/>
          <p:nvPr/>
        </p:nvSpPr>
        <p:spPr>
          <a:xfrm>
            <a:off x="146605" y="233789"/>
            <a:ext cx="725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100">
                <a:solidFill>
                  <a:srgbClr val="1D1D1D"/>
                </a:solidFill>
              </a:rPr>
              <a:t>03</a:t>
            </a:r>
            <a:endParaRPr b="1" sz="4100">
              <a:solidFill>
                <a:srgbClr val="1D1D1D"/>
              </a:solidFill>
            </a:endParaRPr>
          </a:p>
        </p:txBody>
      </p:sp>
      <p:sp>
        <p:nvSpPr>
          <p:cNvPr id="430" name="Google Shape;430;p57"/>
          <p:cNvSpPr txBox="1"/>
          <p:nvPr/>
        </p:nvSpPr>
        <p:spPr>
          <a:xfrm>
            <a:off x="651300" y="1640700"/>
            <a:ext cx="7993800" cy="24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431" name="Google Shape;431;p57"/>
          <p:cNvSpPr txBox="1"/>
          <p:nvPr/>
        </p:nvSpPr>
        <p:spPr>
          <a:xfrm>
            <a:off x="651300" y="1127225"/>
            <a:ext cx="7993800" cy="29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700"/>
              <a:t>우리도 다양한 크기의 filter가 있었는가?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700"/>
              <a:t>5x5까지는 나오지 않았다 -&gt; 이미지/문장 데이터가 너무 작아서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700"/>
              <a:t>1x1 conv는 나옴 -&gt; fully connected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432" name="Google Shape;43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7250" y="2711475"/>
            <a:ext cx="3332674" cy="133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8"/>
          <p:cNvSpPr txBox="1"/>
          <p:nvPr/>
        </p:nvSpPr>
        <p:spPr>
          <a:xfrm>
            <a:off x="858641" y="427410"/>
            <a:ext cx="230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D1D1D"/>
                </a:solidFill>
              </a:rPr>
              <a:t>ResNet</a:t>
            </a:r>
            <a:endParaRPr b="1" sz="1800">
              <a:solidFill>
                <a:srgbClr val="1D1D1D"/>
              </a:solidFill>
            </a:endParaRPr>
          </a:p>
        </p:txBody>
      </p:sp>
      <p:sp>
        <p:nvSpPr>
          <p:cNvPr id="438" name="Google Shape;438;p58"/>
          <p:cNvSpPr txBox="1"/>
          <p:nvPr/>
        </p:nvSpPr>
        <p:spPr>
          <a:xfrm>
            <a:off x="146605" y="233789"/>
            <a:ext cx="725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100">
                <a:solidFill>
                  <a:srgbClr val="1D1D1D"/>
                </a:solidFill>
              </a:rPr>
              <a:t>03</a:t>
            </a:r>
            <a:endParaRPr b="1" sz="4100">
              <a:solidFill>
                <a:srgbClr val="1D1D1D"/>
              </a:solidFill>
            </a:endParaRPr>
          </a:p>
        </p:txBody>
      </p:sp>
      <p:sp>
        <p:nvSpPr>
          <p:cNvPr id="439" name="Google Shape;439;p58"/>
          <p:cNvSpPr txBox="1"/>
          <p:nvPr/>
        </p:nvSpPr>
        <p:spPr>
          <a:xfrm>
            <a:off x="651300" y="1640700"/>
            <a:ext cx="7993800" cy="24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440" name="Google Shape;440;p58"/>
          <p:cNvSpPr txBox="1"/>
          <p:nvPr/>
        </p:nvSpPr>
        <p:spPr>
          <a:xfrm>
            <a:off x="651300" y="1127225"/>
            <a:ext cx="7993800" cy="29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14400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800"/>
              <a:t>skip connection의 존재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/>
              <a:t>gradient vanishing문제를 해결해주는 혁신적인 방법으로 소개됨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/>
              <a:t>gradient가 흐를 수 있게 지름길을 만들어준다는 idea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9"/>
          <p:cNvSpPr txBox="1"/>
          <p:nvPr/>
        </p:nvSpPr>
        <p:spPr>
          <a:xfrm>
            <a:off x="858641" y="427410"/>
            <a:ext cx="230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D1D1D"/>
                </a:solidFill>
              </a:rPr>
              <a:t>ResNet</a:t>
            </a:r>
            <a:endParaRPr b="1" sz="1800">
              <a:solidFill>
                <a:srgbClr val="1D1D1D"/>
              </a:solidFill>
            </a:endParaRPr>
          </a:p>
        </p:txBody>
      </p:sp>
      <p:sp>
        <p:nvSpPr>
          <p:cNvPr id="446" name="Google Shape;446;p59"/>
          <p:cNvSpPr txBox="1"/>
          <p:nvPr/>
        </p:nvSpPr>
        <p:spPr>
          <a:xfrm>
            <a:off x="146605" y="233789"/>
            <a:ext cx="725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100">
                <a:solidFill>
                  <a:srgbClr val="1D1D1D"/>
                </a:solidFill>
              </a:rPr>
              <a:t>03</a:t>
            </a:r>
            <a:endParaRPr b="1" sz="4100">
              <a:solidFill>
                <a:srgbClr val="1D1D1D"/>
              </a:solidFill>
            </a:endParaRPr>
          </a:p>
        </p:txBody>
      </p:sp>
      <p:sp>
        <p:nvSpPr>
          <p:cNvPr id="447" name="Google Shape;447;p59"/>
          <p:cNvSpPr txBox="1"/>
          <p:nvPr/>
        </p:nvSpPr>
        <p:spPr>
          <a:xfrm>
            <a:off x="651300" y="1640700"/>
            <a:ext cx="7993800" cy="24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448" name="Google Shape;448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2271" y="2163380"/>
            <a:ext cx="2882817" cy="1689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92675" y="1567313"/>
            <a:ext cx="4897474" cy="262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/>
        </p:nvSpPr>
        <p:spPr>
          <a:xfrm>
            <a:off x="858641" y="427410"/>
            <a:ext cx="230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1D1D1D"/>
                </a:solidFill>
              </a:rPr>
              <a:t>What is AutoML?</a:t>
            </a:r>
            <a:endParaRPr sz="1800">
              <a:solidFill>
                <a:srgbClr val="1D1D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4"/>
          <p:cNvSpPr txBox="1"/>
          <p:nvPr/>
        </p:nvSpPr>
        <p:spPr>
          <a:xfrm>
            <a:off x="146605" y="233789"/>
            <a:ext cx="725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100">
                <a:solidFill>
                  <a:srgbClr val="1D1D1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4100">
                <a:solidFill>
                  <a:srgbClr val="1D1D1D"/>
                </a:solidFill>
              </a:rPr>
              <a:t>1</a:t>
            </a:r>
            <a:endParaRPr sz="4100">
              <a:solidFill>
                <a:srgbClr val="1D1D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ì¸ê³µì§ë¥ì¼ë¡ ë ë¤ë¥¸ ì¸ê³µì§ë¥ì ë§ëë AutoML " id="122" name="Google Shape;12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4301" y="1743111"/>
            <a:ext cx="3891000" cy="204276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4"/>
          <p:cNvSpPr txBox="1"/>
          <p:nvPr/>
        </p:nvSpPr>
        <p:spPr>
          <a:xfrm>
            <a:off x="4787624" y="1945500"/>
            <a:ext cx="3891000" cy="18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18415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ko" sz="1700"/>
              <a:t>기존의 머신러닝과 AI 기술은 활용 분야가 한정적이며 소수만이 제대로 다룰 수 있음</a:t>
            </a:r>
            <a:endParaRPr sz="1700"/>
          </a:p>
          <a:p>
            <a:pPr indent="-18415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ko" sz="1700"/>
              <a:t>그러나 머신 러닝의 수요는 갈수록 늘어나며 앞으로 수많은 분야에 적용될 것이므로,</a:t>
            </a:r>
            <a:r>
              <a:rPr lang="ko" sz="1100"/>
              <a:t> </a:t>
            </a:r>
            <a:r>
              <a:rPr lang="ko" sz="1700"/>
              <a:t>새로운 방식이 필요하다</a:t>
            </a:r>
            <a:endParaRPr sz="1700"/>
          </a:p>
          <a:p>
            <a:pPr indent="-184150" lvl="0" marL="177800" rtl="0" algn="l">
              <a:lnSpc>
                <a:spcPct val="115000"/>
              </a:lnSpc>
              <a:spcBef>
                <a:spcPts val="800"/>
              </a:spcBef>
              <a:spcAft>
                <a:spcPts val="1600"/>
              </a:spcAft>
              <a:buClr>
                <a:srgbClr val="000000"/>
              </a:buClr>
              <a:buSzPts val="1700"/>
              <a:buChar char="●"/>
            </a:pPr>
            <a:r>
              <a:rPr lang="ko" sz="1700"/>
              <a:t>머신 러닝한테 머신 러닝을 가르치게 하자!</a:t>
            </a:r>
            <a:endParaRPr sz="18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0"/>
          <p:cNvSpPr txBox="1"/>
          <p:nvPr/>
        </p:nvSpPr>
        <p:spPr>
          <a:xfrm>
            <a:off x="858641" y="427410"/>
            <a:ext cx="230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D1D1D"/>
                </a:solidFill>
              </a:rPr>
              <a:t>ResNet</a:t>
            </a:r>
            <a:endParaRPr b="1" sz="1800">
              <a:solidFill>
                <a:srgbClr val="1D1D1D"/>
              </a:solidFill>
            </a:endParaRPr>
          </a:p>
        </p:txBody>
      </p:sp>
      <p:sp>
        <p:nvSpPr>
          <p:cNvPr id="455" name="Google Shape;455;p60"/>
          <p:cNvSpPr txBox="1"/>
          <p:nvPr/>
        </p:nvSpPr>
        <p:spPr>
          <a:xfrm>
            <a:off x="146605" y="233789"/>
            <a:ext cx="725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100">
                <a:solidFill>
                  <a:srgbClr val="1D1D1D"/>
                </a:solidFill>
              </a:rPr>
              <a:t>03</a:t>
            </a:r>
            <a:endParaRPr b="1" sz="4100">
              <a:solidFill>
                <a:srgbClr val="1D1D1D"/>
              </a:solidFill>
            </a:endParaRPr>
          </a:p>
        </p:txBody>
      </p:sp>
      <p:sp>
        <p:nvSpPr>
          <p:cNvPr id="456" name="Google Shape;456;p60"/>
          <p:cNvSpPr txBox="1"/>
          <p:nvPr/>
        </p:nvSpPr>
        <p:spPr>
          <a:xfrm>
            <a:off x="651300" y="1640700"/>
            <a:ext cx="7993800" cy="24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457" name="Google Shape;457;p60"/>
          <p:cNvSpPr txBox="1"/>
          <p:nvPr/>
        </p:nvSpPr>
        <p:spPr>
          <a:xfrm>
            <a:off x="651300" y="1127225"/>
            <a:ext cx="7993800" cy="29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700"/>
              <a:t>우리도 skip-connection?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700"/>
              <a:t>ReLU</a:t>
            </a:r>
            <a:r>
              <a:rPr lang="ko" sz="1700"/>
              <a:t>를 지나도 대부분이 0이 되지 않고 그대로 나옴 -&gt; linear transformation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700"/>
              <a:t>linear transformation은 앞레이어 또는 뒷레이어에서 해줘도 됨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700"/>
              <a:t>이걸 identity connection (skip connection)으로 대체 가능</a:t>
            </a:r>
            <a:endParaRPr sz="1700"/>
          </a:p>
        </p:txBody>
      </p:sp>
      <p:pic>
        <p:nvPicPr>
          <p:cNvPr id="458" name="Google Shape;45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1950" y="2512450"/>
            <a:ext cx="2111001" cy="182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1"/>
          <p:cNvSpPr txBox="1"/>
          <p:nvPr/>
        </p:nvSpPr>
        <p:spPr>
          <a:xfrm>
            <a:off x="858641" y="427410"/>
            <a:ext cx="230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D1D1D"/>
                </a:solidFill>
              </a:rPr>
              <a:t>DenseNet</a:t>
            </a:r>
            <a:endParaRPr b="1" sz="1800">
              <a:solidFill>
                <a:srgbClr val="1D1D1D"/>
              </a:solidFill>
            </a:endParaRPr>
          </a:p>
        </p:txBody>
      </p:sp>
      <p:sp>
        <p:nvSpPr>
          <p:cNvPr id="464" name="Google Shape;464;p61"/>
          <p:cNvSpPr txBox="1"/>
          <p:nvPr/>
        </p:nvSpPr>
        <p:spPr>
          <a:xfrm>
            <a:off x="146605" y="233789"/>
            <a:ext cx="725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100">
                <a:solidFill>
                  <a:srgbClr val="1D1D1D"/>
                </a:solidFill>
              </a:rPr>
              <a:t>03</a:t>
            </a:r>
            <a:endParaRPr b="1" sz="4100">
              <a:solidFill>
                <a:srgbClr val="1D1D1D"/>
              </a:solidFill>
            </a:endParaRPr>
          </a:p>
        </p:txBody>
      </p:sp>
      <p:sp>
        <p:nvSpPr>
          <p:cNvPr id="465" name="Google Shape;465;p61"/>
          <p:cNvSpPr txBox="1"/>
          <p:nvPr/>
        </p:nvSpPr>
        <p:spPr>
          <a:xfrm>
            <a:off x="651300" y="1640700"/>
            <a:ext cx="7993800" cy="24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466" name="Google Shape;466;p61"/>
          <p:cNvSpPr txBox="1"/>
          <p:nvPr/>
        </p:nvSpPr>
        <p:spPr>
          <a:xfrm>
            <a:off x="651300" y="1127225"/>
            <a:ext cx="7993800" cy="29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700"/>
              <a:t>ResNet 아이디어에서 착안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700"/>
              <a:t>네트워크의 모든 층과 통하는 네트워크를 만들어냄</a:t>
            </a:r>
            <a:endParaRPr sz="1700"/>
          </a:p>
        </p:txBody>
      </p:sp>
      <p:pic>
        <p:nvPicPr>
          <p:cNvPr id="467" name="Google Shape;46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0725" y="1349050"/>
            <a:ext cx="2890051" cy="287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2"/>
          <p:cNvSpPr txBox="1"/>
          <p:nvPr/>
        </p:nvSpPr>
        <p:spPr>
          <a:xfrm>
            <a:off x="858641" y="427410"/>
            <a:ext cx="230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D1D1D"/>
                </a:solidFill>
              </a:rPr>
              <a:t>DenseNet</a:t>
            </a:r>
            <a:endParaRPr b="1" sz="1800">
              <a:solidFill>
                <a:srgbClr val="1D1D1D"/>
              </a:solidFill>
            </a:endParaRPr>
          </a:p>
        </p:txBody>
      </p:sp>
      <p:sp>
        <p:nvSpPr>
          <p:cNvPr id="473" name="Google Shape;473;p62"/>
          <p:cNvSpPr txBox="1"/>
          <p:nvPr/>
        </p:nvSpPr>
        <p:spPr>
          <a:xfrm>
            <a:off x="146605" y="233789"/>
            <a:ext cx="725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100">
                <a:solidFill>
                  <a:srgbClr val="1D1D1D"/>
                </a:solidFill>
              </a:rPr>
              <a:t>03</a:t>
            </a:r>
            <a:endParaRPr b="1" sz="4100">
              <a:solidFill>
                <a:srgbClr val="1D1D1D"/>
              </a:solidFill>
            </a:endParaRPr>
          </a:p>
        </p:txBody>
      </p:sp>
      <p:sp>
        <p:nvSpPr>
          <p:cNvPr id="474" name="Google Shape;474;p62"/>
          <p:cNvSpPr txBox="1"/>
          <p:nvPr/>
        </p:nvSpPr>
        <p:spPr>
          <a:xfrm>
            <a:off x="651300" y="1640700"/>
            <a:ext cx="7993800" cy="24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475" name="Google Shape;47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8090" y="926209"/>
            <a:ext cx="5340420" cy="3698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3"/>
          <p:cNvSpPr txBox="1"/>
          <p:nvPr/>
        </p:nvSpPr>
        <p:spPr>
          <a:xfrm>
            <a:off x="858641" y="427410"/>
            <a:ext cx="230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D1D1D"/>
                </a:solidFill>
              </a:rPr>
              <a:t>Dense</a:t>
            </a:r>
            <a:r>
              <a:rPr b="1" lang="ko" sz="1800">
                <a:solidFill>
                  <a:srgbClr val="1D1D1D"/>
                </a:solidFill>
              </a:rPr>
              <a:t>Net</a:t>
            </a:r>
            <a:endParaRPr b="1" sz="1800">
              <a:solidFill>
                <a:srgbClr val="1D1D1D"/>
              </a:solidFill>
            </a:endParaRPr>
          </a:p>
        </p:txBody>
      </p:sp>
      <p:sp>
        <p:nvSpPr>
          <p:cNvPr id="481" name="Google Shape;481;p63"/>
          <p:cNvSpPr txBox="1"/>
          <p:nvPr/>
        </p:nvSpPr>
        <p:spPr>
          <a:xfrm>
            <a:off x="146605" y="233789"/>
            <a:ext cx="725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100">
                <a:solidFill>
                  <a:srgbClr val="1D1D1D"/>
                </a:solidFill>
              </a:rPr>
              <a:t>03</a:t>
            </a:r>
            <a:endParaRPr b="1" sz="4100">
              <a:solidFill>
                <a:srgbClr val="1D1D1D"/>
              </a:solidFill>
            </a:endParaRPr>
          </a:p>
        </p:txBody>
      </p:sp>
      <p:sp>
        <p:nvSpPr>
          <p:cNvPr id="482" name="Google Shape;482;p63"/>
          <p:cNvSpPr txBox="1"/>
          <p:nvPr/>
        </p:nvSpPr>
        <p:spPr>
          <a:xfrm>
            <a:off x="651300" y="1640700"/>
            <a:ext cx="7993800" cy="24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483" name="Google Shape;483;p63"/>
          <p:cNvSpPr txBox="1"/>
          <p:nvPr/>
        </p:nvSpPr>
        <p:spPr>
          <a:xfrm>
            <a:off x="651300" y="1127225"/>
            <a:ext cx="7993800" cy="29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700"/>
              <a:t>Dense-connection vs skip-connection (필요조건)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700"/>
              <a:t>ReLU</a:t>
            </a:r>
            <a:r>
              <a:rPr lang="ko" sz="1700"/>
              <a:t>를 지날때, 그 일부만 0이 되고 나머지는 그대로 나오는 경우 -&gt; Dense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700"/>
              <a:t>전부 그대로 나오는 경우 -&gt; Skip-connection (Linear transformation)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700"/>
              <a:t>전부 0이 되는 경우 -&gt; None (그 layer가 없어도 됨)</a:t>
            </a:r>
            <a:endParaRPr sz="17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4"/>
          <p:cNvSpPr txBox="1"/>
          <p:nvPr/>
        </p:nvSpPr>
        <p:spPr>
          <a:xfrm>
            <a:off x="2482350" y="2352450"/>
            <a:ext cx="4179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lt1"/>
                </a:solidFill>
              </a:rPr>
              <a:t>R</a:t>
            </a:r>
            <a:r>
              <a:rPr b="1" lang="ko" sz="2400">
                <a:solidFill>
                  <a:schemeClr val="lt1"/>
                </a:solidFill>
              </a:rPr>
              <a:t>NN Architecture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5"/>
          <p:cNvSpPr txBox="1"/>
          <p:nvPr/>
        </p:nvSpPr>
        <p:spPr>
          <a:xfrm>
            <a:off x="858641" y="427410"/>
            <a:ext cx="230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D1D1D"/>
                </a:solidFill>
              </a:rPr>
              <a:t>Recurrent Network</a:t>
            </a:r>
            <a:endParaRPr b="1" sz="1800">
              <a:solidFill>
                <a:srgbClr val="1D1D1D"/>
              </a:solidFill>
            </a:endParaRPr>
          </a:p>
        </p:txBody>
      </p:sp>
      <p:sp>
        <p:nvSpPr>
          <p:cNvPr id="494" name="Google Shape;494;p65"/>
          <p:cNvSpPr txBox="1"/>
          <p:nvPr/>
        </p:nvSpPr>
        <p:spPr>
          <a:xfrm>
            <a:off x="146605" y="233789"/>
            <a:ext cx="725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100">
                <a:solidFill>
                  <a:srgbClr val="1D1D1D"/>
                </a:solidFill>
              </a:rPr>
              <a:t>04</a:t>
            </a:r>
            <a:endParaRPr b="1" sz="4100">
              <a:solidFill>
                <a:srgbClr val="1D1D1D"/>
              </a:solidFill>
            </a:endParaRPr>
          </a:p>
        </p:txBody>
      </p:sp>
      <p:sp>
        <p:nvSpPr>
          <p:cNvPr id="495" name="Google Shape;495;p65"/>
          <p:cNvSpPr txBox="1"/>
          <p:nvPr/>
        </p:nvSpPr>
        <p:spPr>
          <a:xfrm>
            <a:off x="651300" y="1640700"/>
            <a:ext cx="7993800" cy="24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496" name="Google Shape;496;p65"/>
          <p:cNvSpPr txBox="1"/>
          <p:nvPr/>
        </p:nvSpPr>
        <p:spPr>
          <a:xfrm>
            <a:off x="651300" y="1127225"/>
            <a:ext cx="7993800" cy="29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fully connected에서 rnn을 찾을 수 있을까??</a:t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íì¼:7946648a6afc6909919e8e3a18d74bc7.jpg" id="497" name="Google Shape;49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1688" y="1556285"/>
            <a:ext cx="5000625" cy="300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6"/>
          <p:cNvSpPr txBox="1"/>
          <p:nvPr/>
        </p:nvSpPr>
        <p:spPr>
          <a:xfrm>
            <a:off x="858641" y="427410"/>
            <a:ext cx="230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D1D1D"/>
                </a:solidFill>
              </a:rPr>
              <a:t>Simple RNN</a:t>
            </a:r>
            <a:endParaRPr b="1" sz="1800">
              <a:solidFill>
                <a:srgbClr val="1D1D1D"/>
              </a:solidFill>
            </a:endParaRPr>
          </a:p>
        </p:txBody>
      </p:sp>
      <p:sp>
        <p:nvSpPr>
          <p:cNvPr id="503" name="Google Shape;503;p66"/>
          <p:cNvSpPr txBox="1"/>
          <p:nvPr/>
        </p:nvSpPr>
        <p:spPr>
          <a:xfrm>
            <a:off x="146605" y="233789"/>
            <a:ext cx="725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100">
                <a:solidFill>
                  <a:srgbClr val="1D1D1D"/>
                </a:solidFill>
              </a:rPr>
              <a:t>04</a:t>
            </a:r>
            <a:endParaRPr b="1" sz="4100">
              <a:solidFill>
                <a:srgbClr val="1D1D1D"/>
              </a:solidFill>
            </a:endParaRPr>
          </a:p>
        </p:txBody>
      </p:sp>
      <p:sp>
        <p:nvSpPr>
          <p:cNvPr id="504" name="Google Shape;504;p66"/>
          <p:cNvSpPr txBox="1"/>
          <p:nvPr/>
        </p:nvSpPr>
        <p:spPr>
          <a:xfrm>
            <a:off x="1108500" y="1640700"/>
            <a:ext cx="7993800" cy="24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505" name="Google Shape;505;p66"/>
          <p:cNvSpPr txBox="1"/>
          <p:nvPr/>
        </p:nvSpPr>
        <p:spPr>
          <a:xfrm>
            <a:off x="1108500" y="1127225"/>
            <a:ext cx="7993800" cy="29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06" name="Google Shape;506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4251" y="1491630"/>
            <a:ext cx="3528801" cy="27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66"/>
          <p:cNvSpPr txBox="1"/>
          <p:nvPr/>
        </p:nvSpPr>
        <p:spPr>
          <a:xfrm>
            <a:off x="4967536" y="1572313"/>
            <a:ext cx="41766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가장 간단한 형태의 RNN 구조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학습할 parameter는 총 3개의 matrix로 구성되어 있음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f, g : activation function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과거 기억을 잘 잊어버림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8" name="Google Shape;508;p66"/>
          <p:cNvSpPr/>
          <p:nvPr/>
        </p:nvSpPr>
        <p:spPr>
          <a:xfrm>
            <a:off x="1577306" y="3202991"/>
            <a:ext cx="864000" cy="432000"/>
          </a:xfrm>
          <a:prstGeom prst="ellipse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9" name="Google Shape;509;p66"/>
          <p:cNvSpPr/>
          <p:nvPr/>
        </p:nvSpPr>
        <p:spPr>
          <a:xfrm>
            <a:off x="2683024" y="2446360"/>
            <a:ext cx="864000" cy="432000"/>
          </a:xfrm>
          <a:prstGeom prst="ellipse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0" name="Google Shape;510;p66"/>
          <p:cNvSpPr/>
          <p:nvPr/>
        </p:nvSpPr>
        <p:spPr>
          <a:xfrm>
            <a:off x="1466421" y="2014340"/>
            <a:ext cx="864000" cy="432000"/>
          </a:xfrm>
          <a:prstGeom prst="ellipse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091" y="1132823"/>
            <a:ext cx="5336381" cy="1950244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67"/>
          <p:cNvSpPr txBox="1"/>
          <p:nvPr/>
        </p:nvSpPr>
        <p:spPr>
          <a:xfrm>
            <a:off x="858641" y="427410"/>
            <a:ext cx="230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D1D1D"/>
                </a:solidFill>
              </a:rPr>
              <a:t>LSTM Cell</a:t>
            </a:r>
            <a:endParaRPr b="1" sz="1800">
              <a:solidFill>
                <a:srgbClr val="1D1D1D"/>
              </a:solidFill>
            </a:endParaRPr>
          </a:p>
        </p:txBody>
      </p:sp>
      <p:sp>
        <p:nvSpPr>
          <p:cNvPr id="517" name="Google Shape;517;p67"/>
          <p:cNvSpPr txBox="1"/>
          <p:nvPr/>
        </p:nvSpPr>
        <p:spPr>
          <a:xfrm>
            <a:off x="146605" y="233789"/>
            <a:ext cx="725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100">
                <a:solidFill>
                  <a:srgbClr val="1D1D1D"/>
                </a:solidFill>
              </a:rPr>
              <a:t>04</a:t>
            </a:r>
            <a:endParaRPr b="1" sz="4100">
              <a:solidFill>
                <a:srgbClr val="1D1D1D"/>
              </a:solidFill>
            </a:endParaRPr>
          </a:p>
        </p:txBody>
      </p:sp>
      <p:sp>
        <p:nvSpPr>
          <p:cNvPr id="518" name="Google Shape;518;p67"/>
          <p:cNvSpPr txBox="1"/>
          <p:nvPr/>
        </p:nvSpPr>
        <p:spPr>
          <a:xfrm>
            <a:off x="870004" y="3248675"/>
            <a:ext cx="79506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과거 정보의 손실을 줄여주는 모델 Hochreiter &amp; Schmidhuber (1997)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cell state에 정보를 저장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forget gate , input gate, output gate 로 구성되어 있음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091" y="1132823"/>
            <a:ext cx="5336381" cy="1950244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68"/>
          <p:cNvSpPr txBox="1"/>
          <p:nvPr/>
        </p:nvSpPr>
        <p:spPr>
          <a:xfrm>
            <a:off x="858641" y="427410"/>
            <a:ext cx="230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D1D1D"/>
                </a:solidFill>
              </a:rPr>
              <a:t>LSTM Cell</a:t>
            </a:r>
            <a:endParaRPr b="1" sz="1800">
              <a:solidFill>
                <a:srgbClr val="1D1D1D"/>
              </a:solidFill>
            </a:endParaRPr>
          </a:p>
        </p:txBody>
      </p:sp>
      <p:sp>
        <p:nvSpPr>
          <p:cNvPr id="525" name="Google Shape;525;p68"/>
          <p:cNvSpPr txBox="1"/>
          <p:nvPr/>
        </p:nvSpPr>
        <p:spPr>
          <a:xfrm>
            <a:off x="146605" y="233789"/>
            <a:ext cx="725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100">
                <a:solidFill>
                  <a:srgbClr val="1D1D1D"/>
                </a:solidFill>
              </a:rPr>
              <a:t>04</a:t>
            </a:r>
            <a:endParaRPr b="1" sz="4100">
              <a:solidFill>
                <a:srgbClr val="1D1D1D"/>
              </a:solidFill>
            </a:endParaRPr>
          </a:p>
        </p:txBody>
      </p:sp>
      <p:sp>
        <p:nvSpPr>
          <p:cNvPr id="526" name="Google Shape;526;p68"/>
          <p:cNvSpPr txBox="1"/>
          <p:nvPr/>
        </p:nvSpPr>
        <p:spPr>
          <a:xfrm>
            <a:off x="866175" y="3339925"/>
            <a:ext cx="7416900" cy="1391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-489" r="0" t="-183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9"/>
          <p:cNvSpPr txBox="1"/>
          <p:nvPr/>
        </p:nvSpPr>
        <p:spPr>
          <a:xfrm>
            <a:off x="858641" y="427410"/>
            <a:ext cx="230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D1D1D"/>
                </a:solidFill>
              </a:rPr>
              <a:t>LSTM Cell</a:t>
            </a:r>
            <a:endParaRPr b="1" sz="1800">
              <a:solidFill>
                <a:srgbClr val="1D1D1D"/>
              </a:solidFill>
            </a:endParaRPr>
          </a:p>
        </p:txBody>
      </p:sp>
      <p:sp>
        <p:nvSpPr>
          <p:cNvPr id="532" name="Google Shape;532;p69"/>
          <p:cNvSpPr txBox="1"/>
          <p:nvPr/>
        </p:nvSpPr>
        <p:spPr>
          <a:xfrm>
            <a:off x="146605" y="233789"/>
            <a:ext cx="725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100">
                <a:solidFill>
                  <a:srgbClr val="1D1D1D"/>
                </a:solidFill>
              </a:rPr>
              <a:t>04</a:t>
            </a:r>
            <a:endParaRPr b="1" sz="4100">
              <a:solidFill>
                <a:srgbClr val="1D1D1D"/>
              </a:solidFill>
            </a:endParaRPr>
          </a:p>
        </p:txBody>
      </p:sp>
      <p:pic>
        <p:nvPicPr>
          <p:cNvPr id="533" name="Google Shape;53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400" y="984850"/>
            <a:ext cx="6899750" cy="35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/>
        </p:nvSpPr>
        <p:spPr>
          <a:xfrm>
            <a:off x="858641" y="427410"/>
            <a:ext cx="230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1D1D1D"/>
                </a:solidFill>
              </a:rPr>
              <a:t>What is</a:t>
            </a:r>
            <a:r>
              <a:rPr lang="ko" sz="1800">
                <a:solidFill>
                  <a:srgbClr val="1D1D1D"/>
                </a:solidFill>
              </a:rPr>
              <a:t> AutoML?</a:t>
            </a:r>
            <a:endParaRPr sz="1800">
              <a:solidFill>
                <a:srgbClr val="1D1D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5"/>
          <p:cNvSpPr txBox="1"/>
          <p:nvPr/>
        </p:nvSpPr>
        <p:spPr>
          <a:xfrm>
            <a:off x="146605" y="233789"/>
            <a:ext cx="725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100">
                <a:solidFill>
                  <a:srgbClr val="1D1D1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4100">
                <a:solidFill>
                  <a:srgbClr val="1D1D1D"/>
                </a:solidFill>
              </a:rPr>
              <a:t>1</a:t>
            </a:r>
            <a:endParaRPr sz="4100">
              <a:solidFill>
                <a:srgbClr val="1D1D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651301" y="1869300"/>
            <a:ext cx="7993800" cy="18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1968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ko" sz="1700"/>
              <a:t>기계학습 과정을 자동화하는 과정</a:t>
            </a:r>
            <a:endParaRPr sz="1700"/>
          </a:p>
          <a:p>
            <a:pPr indent="-762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1968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ko" sz="1700"/>
              <a:t>효과적으로 기계 학습을 진행하기 위해 자동화를 적용함</a:t>
            </a:r>
            <a:endParaRPr sz="1700"/>
          </a:p>
          <a:p>
            <a:pPr indent="-762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196850" lvl="0" marL="177800" rtl="0" algn="l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buClr>
                <a:srgbClr val="000000"/>
              </a:buClr>
              <a:buSzPts val="1700"/>
              <a:buChar char="●"/>
            </a:pPr>
            <a:r>
              <a:rPr lang="ko" sz="1700"/>
              <a:t>특히 이미지 인식과 정보 추출에 효과적 </a:t>
            </a:r>
            <a:endParaRPr sz="17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0"/>
          <p:cNvSpPr txBox="1"/>
          <p:nvPr/>
        </p:nvSpPr>
        <p:spPr>
          <a:xfrm>
            <a:off x="858641" y="427410"/>
            <a:ext cx="230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D1D1D"/>
                </a:solidFill>
              </a:rPr>
              <a:t>LSTM Cell</a:t>
            </a:r>
            <a:endParaRPr b="1" sz="1800">
              <a:solidFill>
                <a:srgbClr val="1D1D1D"/>
              </a:solidFill>
            </a:endParaRPr>
          </a:p>
        </p:txBody>
      </p:sp>
      <p:sp>
        <p:nvSpPr>
          <p:cNvPr id="539" name="Google Shape;539;p70"/>
          <p:cNvSpPr txBox="1"/>
          <p:nvPr/>
        </p:nvSpPr>
        <p:spPr>
          <a:xfrm>
            <a:off x="146605" y="233789"/>
            <a:ext cx="725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100">
                <a:solidFill>
                  <a:srgbClr val="1D1D1D"/>
                </a:solidFill>
              </a:rPr>
              <a:t>04</a:t>
            </a:r>
            <a:endParaRPr b="1" sz="4100">
              <a:solidFill>
                <a:srgbClr val="1D1D1D"/>
              </a:solidFill>
            </a:endParaRPr>
          </a:p>
        </p:txBody>
      </p:sp>
      <p:pic>
        <p:nvPicPr>
          <p:cNvPr id="540" name="Google Shape;54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750" y="1029025"/>
            <a:ext cx="7891300" cy="35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1"/>
          <p:cNvSpPr txBox="1"/>
          <p:nvPr/>
        </p:nvSpPr>
        <p:spPr>
          <a:xfrm>
            <a:off x="858641" y="427410"/>
            <a:ext cx="230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D1D1D"/>
                </a:solidFill>
              </a:rPr>
              <a:t>LSTM Cell</a:t>
            </a:r>
            <a:endParaRPr b="1" sz="1800">
              <a:solidFill>
                <a:srgbClr val="1D1D1D"/>
              </a:solidFill>
            </a:endParaRPr>
          </a:p>
        </p:txBody>
      </p:sp>
      <p:sp>
        <p:nvSpPr>
          <p:cNvPr id="546" name="Google Shape;546;p71"/>
          <p:cNvSpPr txBox="1"/>
          <p:nvPr/>
        </p:nvSpPr>
        <p:spPr>
          <a:xfrm>
            <a:off x="146605" y="233789"/>
            <a:ext cx="725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100">
                <a:solidFill>
                  <a:srgbClr val="1D1D1D"/>
                </a:solidFill>
              </a:rPr>
              <a:t>04</a:t>
            </a:r>
            <a:endParaRPr b="1" sz="4100">
              <a:solidFill>
                <a:srgbClr val="1D1D1D"/>
              </a:solidFill>
            </a:endParaRPr>
          </a:p>
        </p:txBody>
      </p:sp>
      <p:pic>
        <p:nvPicPr>
          <p:cNvPr id="547" name="Google Shape;54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125" y="1190125"/>
            <a:ext cx="7593825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766" y="988473"/>
            <a:ext cx="5336381" cy="1950244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72"/>
          <p:cNvSpPr txBox="1"/>
          <p:nvPr/>
        </p:nvSpPr>
        <p:spPr>
          <a:xfrm>
            <a:off x="858641" y="427410"/>
            <a:ext cx="230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D1D1D"/>
                </a:solidFill>
              </a:rPr>
              <a:t>LSTM Cell</a:t>
            </a:r>
            <a:endParaRPr b="1" sz="1800">
              <a:solidFill>
                <a:srgbClr val="1D1D1D"/>
              </a:solidFill>
            </a:endParaRPr>
          </a:p>
        </p:txBody>
      </p:sp>
      <p:sp>
        <p:nvSpPr>
          <p:cNvPr id="554" name="Google Shape;554;p72"/>
          <p:cNvSpPr txBox="1"/>
          <p:nvPr/>
        </p:nvSpPr>
        <p:spPr>
          <a:xfrm>
            <a:off x="146605" y="233789"/>
            <a:ext cx="725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100">
                <a:solidFill>
                  <a:srgbClr val="1D1D1D"/>
                </a:solidFill>
              </a:rPr>
              <a:t>04</a:t>
            </a:r>
            <a:endParaRPr b="1" sz="4100">
              <a:solidFill>
                <a:srgbClr val="1D1D1D"/>
              </a:solidFill>
            </a:endParaRPr>
          </a:p>
        </p:txBody>
      </p:sp>
      <p:sp>
        <p:nvSpPr>
          <p:cNvPr id="555" name="Google Shape;555;p72"/>
          <p:cNvSpPr/>
          <p:nvPr/>
        </p:nvSpPr>
        <p:spPr>
          <a:xfrm>
            <a:off x="2391225" y="1554126"/>
            <a:ext cx="461700" cy="324000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-3799" r="0" t="0"/>
            </a:stretch>
          </a:blip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/>
          </a:p>
        </p:txBody>
      </p:sp>
      <p:sp>
        <p:nvSpPr>
          <p:cNvPr id="556" name="Google Shape;556;p72"/>
          <p:cNvSpPr/>
          <p:nvPr/>
        </p:nvSpPr>
        <p:spPr>
          <a:xfrm>
            <a:off x="3993072" y="1492488"/>
            <a:ext cx="461700" cy="324000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/>
          </a:p>
        </p:txBody>
      </p:sp>
      <p:sp>
        <p:nvSpPr>
          <p:cNvPr id="557" name="Google Shape;557;p72"/>
          <p:cNvSpPr/>
          <p:nvPr/>
        </p:nvSpPr>
        <p:spPr>
          <a:xfrm>
            <a:off x="2309132" y="2353867"/>
            <a:ext cx="461700" cy="324000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0" l="-3799" r="0" t="0"/>
            </a:stretch>
          </a:blip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/>
          </a:p>
        </p:txBody>
      </p:sp>
      <p:sp>
        <p:nvSpPr>
          <p:cNvPr id="558" name="Google Shape;558;p72"/>
          <p:cNvSpPr/>
          <p:nvPr/>
        </p:nvSpPr>
        <p:spPr>
          <a:xfrm>
            <a:off x="4110291" y="2438105"/>
            <a:ext cx="461700" cy="32400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/>
          </a:p>
        </p:txBody>
      </p:sp>
      <p:sp>
        <p:nvSpPr>
          <p:cNvPr id="559" name="Google Shape;559;p72"/>
          <p:cNvSpPr/>
          <p:nvPr/>
        </p:nvSpPr>
        <p:spPr>
          <a:xfrm>
            <a:off x="3522200" y="1816500"/>
            <a:ext cx="725100" cy="621600"/>
          </a:xfrm>
          <a:prstGeom prst="flowChartAlternateProcess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60" name="Google Shape;560;p7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26458" y="1816551"/>
            <a:ext cx="2207419" cy="621506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72"/>
          <p:cNvSpPr txBox="1"/>
          <p:nvPr/>
        </p:nvSpPr>
        <p:spPr>
          <a:xfrm>
            <a:off x="792775" y="3153600"/>
            <a:ext cx="7416900" cy="1839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-489" r="0" t="-131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3"/>
          <p:cNvSpPr txBox="1"/>
          <p:nvPr/>
        </p:nvSpPr>
        <p:spPr>
          <a:xfrm>
            <a:off x="858641" y="427410"/>
            <a:ext cx="230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D1D1D"/>
                </a:solidFill>
              </a:rPr>
              <a:t>GRU</a:t>
            </a:r>
            <a:r>
              <a:rPr b="1" lang="ko" sz="1800">
                <a:solidFill>
                  <a:srgbClr val="1D1D1D"/>
                </a:solidFill>
              </a:rPr>
              <a:t> Cell</a:t>
            </a:r>
            <a:endParaRPr b="1" sz="1800">
              <a:solidFill>
                <a:srgbClr val="1D1D1D"/>
              </a:solidFill>
            </a:endParaRPr>
          </a:p>
        </p:txBody>
      </p:sp>
      <p:sp>
        <p:nvSpPr>
          <p:cNvPr id="567" name="Google Shape;567;p73"/>
          <p:cNvSpPr txBox="1"/>
          <p:nvPr/>
        </p:nvSpPr>
        <p:spPr>
          <a:xfrm>
            <a:off x="146605" y="233789"/>
            <a:ext cx="725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100">
                <a:solidFill>
                  <a:srgbClr val="1D1D1D"/>
                </a:solidFill>
              </a:rPr>
              <a:t>04</a:t>
            </a:r>
            <a:endParaRPr b="1" sz="4100">
              <a:solidFill>
                <a:srgbClr val="1D1D1D"/>
              </a:solidFill>
            </a:endParaRPr>
          </a:p>
        </p:txBody>
      </p:sp>
      <p:pic>
        <p:nvPicPr>
          <p:cNvPr id="568" name="Google Shape;568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6806" y="1204532"/>
            <a:ext cx="5292588" cy="1925286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73"/>
          <p:cNvSpPr/>
          <p:nvPr/>
        </p:nvSpPr>
        <p:spPr>
          <a:xfrm>
            <a:off x="5284725" y="2571748"/>
            <a:ext cx="356100" cy="267300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70" name="Google Shape;570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7100" y="1025975"/>
            <a:ext cx="1985942" cy="425786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73"/>
          <p:cNvSpPr/>
          <p:nvPr/>
        </p:nvSpPr>
        <p:spPr>
          <a:xfrm>
            <a:off x="5190975" y="1155761"/>
            <a:ext cx="356100" cy="166200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72" name="Google Shape;572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5975" y="3034343"/>
            <a:ext cx="5679998" cy="1708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74"/>
          <p:cNvSpPr txBox="1"/>
          <p:nvPr/>
        </p:nvSpPr>
        <p:spPr>
          <a:xfrm>
            <a:off x="858641" y="427410"/>
            <a:ext cx="230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D1D1D"/>
                </a:solidFill>
              </a:rPr>
              <a:t>GRU Cell</a:t>
            </a:r>
            <a:endParaRPr b="1" sz="1800">
              <a:solidFill>
                <a:srgbClr val="1D1D1D"/>
              </a:solidFill>
            </a:endParaRPr>
          </a:p>
        </p:txBody>
      </p:sp>
      <p:sp>
        <p:nvSpPr>
          <p:cNvPr id="578" name="Google Shape;578;p74"/>
          <p:cNvSpPr txBox="1"/>
          <p:nvPr/>
        </p:nvSpPr>
        <p:spPr>
          <a:xfrm>
            <a:off x="146605" y="233789"/>
            <a:ext cx="725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100">
                <a:solidFill>
                  <a:srgbClr val="1D1D1D"/>
                </a:solidFill>
              </a:rPr>
              <a:t>04</a:t>
            </a:r>
            <a:endParaRPr b="1" sz="4100">
              <a:solidFill>
                <a:srgbClr val="1D1D1D"/>
              </a:solidFill>
            </a:endParaRPr>
          </a:p>
        </p:txBody>
      </p:sp>
      <p:pic>
        <p:nvPicPr>
          <p:cNvPr id="579" name="Google Shape;579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6806" y="1025982"/>
            <a:ext cx="5292588" cy="1925286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74"/>
          <p:cNvSpPr/>
          <p:nvPr/>
        </p:nvSpPr>
        <p:spPr>
          <a:xfrm>
            <a:off x="5301224" y="2438097"/>
            <a:ext cx="356100" cy="267300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81" name="Google Shape;581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7100" y="1025975"/>
            <a:ext cx="1985942" cy="425786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4"/>
          <p:cNvSpPr/>
          <p:nvPr/>
        </p:nvSpPr>
        <p:spPr>
          <a:xfrm>
            <a:off x="5161309" y="1149042"/>
            <a:ext cx="356100" cy="204900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3" name="Google Shape;583;p74"/>
          <p:cNvSpPr txBox="1"/>
          <p:nvPr/>
        </p:nvSpPr>
        <p:spPr>
          <a:xfrm>
            <a:off x="381293" y="2830700"/>
            <a:ext cx="8381400" cy="1938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3539" l="-729" r="0" t="-117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5"/>
          <p:cNvSpPr txBox="1"/>
          <p:nvPr/>
        </p:nvSpPr>
        <p:spPr>
          <a:xfrm>
            <a:off x="858641" y="427410"/>
            <a:ext cx="230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D1D1D"/>
                </a:solidFill>
              </a:rPr>
              <a:t>Bi-directional RNN</a:t>
            </a:r>
            <a:endParaRPr b="1" sz="1800">
              <a:solidFill>
                <a:srgbClr val="1D1D1D"/>
              </a:solidFill>
            </a:endParaRPr>
          </a:p>
        </p:txBody>
      </p:sp>
      <p:sp>
        <p:nvSpPr>
          <p:cNvPr id="589" name="Google Shape;589;p75"/>
          <p:cNvSpPr txBox="1"/>
          <p:nvPr/>
        </p:nvSpPr>
        <p:spPr>
          <a:xfrm>
            <a:off x="146605" y="233789"/>
            <a:ext cx="725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100">
                <a:solidFill>
                  <a:srgbClr val="1D1D1D"/>
                </a:solidFill>
              </a:rPr>
              <a:t>04</a:t>
            </a:r>
            <a:endParaRPr b="1" sz="4100">
              <a:solidFill>
                <a:srgbClr val="1D1D1D"/>
              </a:solidFill>
            </a:endParaRPr>
          </a:p>
        </p:txBody>
      </p:sp>
      <p:pic>
        <p:nvPicPr>
          <p:cNvPr id="590" name="Google Shape;590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576" y="1204532"/>
            <a:ext cx="5186363" cy="20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75"/>
          <p:cNvSpPr txBox="1"/>
          <p:nvPr/>
        </p:nvSpPr>
        <p:spPr>
          <a:xfrm>
            <a:off x="374543" y="3624214"/>
            <a:ext cx="83814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데이터를 순방향 역방향으로 모두 입력해서 앞 뒤 문맥을 모두 반영하도록 하는 모델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A와 A’은 단순 RNN, LSTM, GRU 모두 가능하다. 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6"/>
          <p:cNvSpPr txBox="1"/>
          <p:nvPr/>
        </p:nvSpPr>
        <p:spPr>
          <a:xfrm>
            <a:off x="858641" y="427410"/>
            <a:ext cx="230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D1D1D"/>
                </a:solidFill>
              </a:rPr>
              <a:t>Transformer</a:t>
            </a:r>
            <a:endParaRPr b="1" sz="1800">
              <a:solidFill>
                <a:srgbClr val="1D1D1D"/>
              </a:solidFill>
            </a:endParaRPr>
          </a:p>
        </p:txBody>
      </p:sp>
      <p:sp>
        <p:nvSpPr>
          <p:cNvPr id="597" name="Google Shape;597;p76"/>
          <p:cNvSpPr txBox="1"/>
          <p:nvPr/>
        </p:nvSpPr>
        <p:spPr>
          <a:xfrm>
            <a:off x="146605" y="233789"/>
            <a:ext cx="725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100">
                <a:solidFill>
                  <a:srgbClr val="1D1D1D"/>
                </a:solidFill>
              </a:rPr>
              <a:t>04</a:t>
            </a:r>
            <a:endParaRPr b="1" sz="4100">
              <a:solidFill>
                <a:srgbClr val="1D1D1D"/>
              </a:solidFill>
            </a:endParaRPr>
          </a:p>
        </p:txBody>
      </p:sp>
      <p:sp>
        <p:nvSpPr>
          <p:cNvPr id="598" name="Google Shape;598;p76"/>
          <p:cNvSpPr txBox="1"/>
          <p:nvPr/>
        </p:nvSpPr>
        <p:spPr>
          <a:xfrm>
            <a:off x="4615626" y="979444"/>
            <a:ext cx="4176600" cy="23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Attention Is All You Need (2017) 에서 제안한  architecture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translation 분야에 주로 쓰임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recurrence를 이용하지 않고 attention mechanism을 이용하여 input 과 output간 dependency를 학습함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학습 속도가 빠름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99" name="Google Shape;599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536" y="948612"/>
            <a:ext cx="4248150" cy="367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7"/>
          <p:cNvSpPr txBox="1"/>
          <p:nvPr/>
        </p:nvSpPr>
        <p:spPr>
          <a:xfrm>
            <a:off x="858641" y="427410"/>
            <a:ext cx="230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D1D1D"/>
                </a:solidFill>
              </a:rPr>
              <a:t>Transformer</a:t>
            </a:r>
            <a:endParaRPr b="1" sz="1800">
              <a:solidFill>
                <a:srgbClr val="1D1D1D"/>
              </a:solidFill>
            </a:endParaRPr>
          </a:p>
        </p:txBody>
      </p:sp>
      <p:sp>
        <p:nvSpPr>
          <p:cNvPr id="605" name="Google Shape;605;p77"/>
          <p:cNvSpPr txBox="1"/>
          <p:nvPr/>
        </p:nvSpPr>
        <p:spPr>
          <a:xfrm>
            <a:off x="146605" y="233789"/>
            <a:ext cx="725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100">
                <a:solidFill>
                  <a:srgbClr val="1D1D1D"/>
                </a:solidFill>
              </a:rPr>
              <a:t>04</a:t>
            </a:r>
            <a:endParaRPr b="1" sz="4100">
              <a:solidFill>
                <a:srgbClr val="1D1D1D"/>
              </a:solidFill>
            </a:endParaRPr>
          </a:p>
        </p:txBody>
      </p:sp>
      <p:pic>
        <p:nvPicPr>
          <p:cNvPr id="606" name="Google Shape;606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536" y="948612"/>
            <a:ext cx="4248150" cy="3675921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77"/>
          <p:cNvSpPr txBox="1"/>
          <p:nvPr/>
        </p:nvSpPr>
        <p:spPr>
          <a:xfrm>
            <a:off x="4768026" y="1200779"/>
            <a:ext cx="41766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input(output) embedding : 사전에 학습된 모델을 이용해 input과 output을 embedding 한다. </a:t>
            </a:r>
            <a:endParaRPr/>
          </a:p>
        </p:txBody>
      </p:sp>
      <p:sp>
        <p:nvSpPr>
          <p:cNvPr id="608" name="Google Shape;608;p77"/>
          <p:cNvSpPr/>
          <p:nvPr/>
        </p:nvSpPr>
        <p:spPr>
          <a:xfrm>
            <a:off x="179511" y="3617099"/>
            <a:ext cx="4513800" cy="1018800"/>
          </a:xfrm>
          <a:prstGeom prst="flowChartAlternateProcess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9" name="Google Shape;609;p77"/>
          <p:cNvSpPr txBox="1"/>
          <p:nvPr/>
        </p:nvSpPr>
        <p:spPr>
          <a:xfrm>
            <a:off x="4768026" y="2320956"/>
            <a:ext cx="41766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positional encoding : 이 모델은 recurrence가 없기 때문에 sequence의 순서를 반영해 주어야 한다.  embedding 된 결과에 아래 함수를 더해준다. </a:t>
            </a:r>
            <a:endParaRPr/>
          </a:p>
        </p:txBody>
      </p:sp>
      <p:pic>
        <p:nvPicPr>
          <p:cNvPr id="610" name="Google Shape;610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6483" y="3990352"/>
            <a:ext cx="2257425" cy="4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8"/>
          <p:cNvSpPr txBox="1"/>
          <p:nvPr/>
        </p:nvSpPr>
        <p:spPr>
          <a:xfrm>
            <a:off x="858641" y="427410"/>
            <a:ext cx="230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D1D1D"/>
                </a:solidFill>
              </a:rPr>
              <a:t>Transformer</a:t>
            </a:r>
            <a:endParaRPr b="1" sz="1800">
              <a:solidFill>
                <a:srgbClr val="1D1D1D"/>
              </a:solidFill>
            </a:endParaRPr>
          </a:p>
        </p:txBody>
      </p:sp>
      <p:sp>
        <p:nvSpPr>
          <p:cNvPr id="616" name="Google Shape;616;p78"/>
          <p:cNvSpPr txBox="1"/>
          <p:nvPr/>
        </p:nvSpPr>
        <p:spPr>
          <a:xfrm>
            <a:off x="146605" y="233789"/>
            <a:ext cx="725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100">
                <a:solidFill>
                  <a:srgbClr val="1D1D1D"/>
                </a:solidFill>
              </a:rPr>
              <a:t>04</a:t>
            </a:r>
            <a:endParaRPr b="1" sz="4100">
              <a:solidFill>
                <a:srgbClr val="1D1D1D"/>
              </a:solidFill>
            </a:endParaRPr>
          </a:p>
        </p:txBody>
      </p:sp>
      <p:pic>
        <p:nvPicPr>
          <p:cNvPr id="617" name="Google Shape;617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259" y="1055081"/>
            <a:ext cx="4482498" cy="222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8846" y="1491630"/>
            <a:ext cx="3091016" cy="610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67300" y="2286340"/>
            <a:ext cx="3057525" cy="500063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78"/>
          <p:cNvSpPr txBox="1"/>
          <p:nvPr/>
        </p:nvSpPr>
        <p:spPr>
          <a:xfrm>
            <a:off x="310850" y="3323225"/>
            <a:ext cx="8352900" cy="14595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-509" r="0" t="-167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9"/>
          <p:cNvSpPr txBox="1"/>
          <p:nvPr/>
        </p:nvSpPr>
        <p:spPr>
          <a:xfrm>
            <a:off x="858641" y="427410"/>
            <a:ext cx="230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D1D1D"/>
                </a:solidFill>
              </a:rPr>
              <a:t>Transformer</a:t>
            </a:r>
            <a:endParaRPr b="1" sz="1800">
              <a:solidFill>
                <a:srgbClr val="1D1D1D"/>
              </a:solidFill>
            </a:endParaRPr>
          </a:p>
        </p:txBody>
      </p:sp>
      <p:sp>
        <p:nvSpPr>
          <p:cNvPr id="626" name="Google Shape;626;p79"/>
          <p:cNvSpPr txBox="1"/>
          <p:nvPr/>
        </p:nvSpPr>
        <p:spPr>
          <a:xfrm>
            <a:off x="146605" y="233789"/>
            <a:ext cx="725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100">
                <a:solidFill>
                  <a:srgbClr val="1D1D1D"/>
                </a:solidFill>
              </a:rPr>
              <a:t>04</a:t>
            </a:r>
            <a:endParaRPr b="1" sz="4100">
              <a:solidFill>
                <a:srgbClr val="1D1D1D"/>
              </a:solidFill>
            </a:endParaRPr>
          </a:p>
        </p:txBody>
      </p:sp>
      <p:pic>
        <p:nvPicPr>
          <p:cNvPr id="627" name="Google Shape;627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259" y="1055081"/>
            <a:ext cx="4482498" cy="222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8846" y="1491630"/>
            <a:ext cx="3091016" cy="610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67300" y="2286340"/>
            <a:ext cx="3057525" cy="500063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79"/>
          <p:cNvSpPr txBox="1"/>
          <p:nvPr/>
        </p:nvSpPr>
        <p:spPr>
          <a:xfrm>
            <a:off x="310839" y="3347070"/>
            <a:ext cx="83529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이러한 연산을 하는 이유 : 각기 다른 위치에 있는 데이터들끼리 서로의 정보를 반영하도록 하기 위함. 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두 벡터간의 inner product가 두 벡터 사이의 정보를 결합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즉 query, key, value에 있는 정보를 서로서로 연결한다.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/>
        </p:nvSpPr>
        <p:spPr>
          <a:xfrm>
            <a:off x="858641" y="427410"/>
            <a:ext cx="230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1D1D1D"/>
                </a:solidFill>
              </a:rPr>
              <a:t>What is AutoML?</a:t>
            </a:r>
            <a:endParaRPr sz="1800">
              <a:solidFill>
                <a:srgbClr val="1D1D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6"/>
          <p:cNvSpPr txBox="1"/>
          <p:nvPr/>
        </p:nvSpPr>
        <p:spPr>
          <a:xfrm>
            <a:off x="146605" y="233789"/>
            <a:ext cx="725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100">
                <a:solidFill>
                  <a:srgbClr val="1D1D1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4100">
                <a:solidFill>
                  <a:srgbClr val="1D1D1D"/>
                </a:solidFill>
              </a:rPr>
              <a:t>1</a:t>
            </a:r>
            <a:endParaRPr sz="4100">
              <a:solidFill>
                <a:srgbClr val="1D1D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6"/>
          <p:cNvSpPr txBox="1"/>
          <p:nvPr/>
        </p:nvSpPr>
        <p:spPr>
          <a:xfrm>
            <a:off x="5120550" y="1024375"/>
            <a:ext cx="3718800" cy="32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이미지에서 중요한 특징을 나타내는 부분을 추출하여 학습하고 속성값을 예측한다.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사례) 구글 AutoML Tool을 이용해 국수 이미지만 보고 어느 식당의 국수인지 맞추는 학습을 진행</a:t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-&gt; 95% accuracy</a:t>
            </a:r>
            <a:endParaRPr sz="1700"/>
          </a:p>
        </p:txBody>
      </p:sp>
      <p:pic>
        <p:nvPicPr>
          <p:cNvPr descr="ê´ë ¨ ì´ë¯¸ì§" id="138" name="Google Shape;13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324" y="1115616"/>
            <a:ext cx="4019550" cy="18671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utoml cifar-10 example athleteì ëí ì´ë¯¸ì§ ê²ìê²°ê³¼" id="139" name="Google Shape;13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5323" y="2982763"/>
            <a:ext cx="4019551" cy="1684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80"/>
          <p:cNvSpPr txBox="1"/>
          <p:nvPr/>
        </p:nvSpPr>
        <p:spPr>
          <a:xfrm>
            <a:off x="858641" y="427410"/>
            <a:ext cx="230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D1D1D"/>
                </a:solidFill>
              </a:rPr>
              <a:t>Transformer</a:t>
            </a:r>
            <a:endParaRPr b="1" sz="1800">
              <a:solidFill>
                <a:srgbClr val="1D1D1D"/>
              </a:solidFill>
            </a:endParaRPr>
          </a:p>
        </p:txBody>
      </p:sp>
      <p:sp>
        <p:nvSpPr>
          <p:cNvPr id="636" name="Google Shape;636;p80"/>
          <p:cNvSpPr txBox="1"/>
          <p:nvPr/>
        </p:nvSpPr>
        <p:spPr>
          <a:xfrm>
            <a:off x="146605" y="233789"/>
            <a:ext cx="725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100">
                <a:solidFill>
                  <a:srgbClr val="1D1D1D"/>
                </a:solidFill>
              </a:rPr>
              <a:t>04</a:t>
            </a:r>
            <a:endParaRPr b="1" sz="4100">
              <a:solidFill>
                <a:srgbClr val="1D1D1D"/>
              </a:solidFill>
            </a:endParaRPr>
          </a:p>
        </p:txBody>
      </p:sp>
      <p:sp>
        <p:nvSpPr>
          <p:cNvPr id="637" name="Google Shape;637;p80"/>
          <p:cNvSpPr txBox="1"/>
          <p:nvPr/>
        </p:nvSpPr>
        <p:spPr>
          <a:xfrm>
            <a:off x="4497646" y="656802"/>
            <a:ext cx="4176600" cy="31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Multi-head attention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첫번째 줄의 multi-head attention :  Q=K=V=embedding 과 positional encoding 이후의 데이터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mask : 이후 시퀀스가 과거 시퀀스에 영향을 주는 것을 막기 위해 0으로 바꿔준다.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두번째 줄의 multi-head attention : K=Q=encoder 의 output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V=decoder의 이전 layer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</p:txBody>
      </p:sp>
      <p:pic>
        <p:nvPicPr>
          <p:cNvPr id="638" name="Google Shape;638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001" y="1036039"/>
            <a:ext cx="4248150" cy="3675921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80"/>
          <p:cNvSpPr/>
          <p:nvPr/>
        </p:nvSpPr>
        <p:spPr>
          <a:xfrm>
            <a:off x="787549" y="3200866"/>
            <a:ext cx="3204300" cy="775800"/>
          </a:xfrm>
          <a:prstGeom prst="flowChartAlternateProcess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0" name="Google Shape;640;p80"/>
          <p:cNvSpPr/>
          <p:nvPr/>
        </p:nvSpPr>
        <p:spPr>
          <a:xfrm>
            <a:off x="2368191" y="2401047"/>
            <a:ext cx="1602000" cy="775800"/>
          </a:xfrm>
          <a:prstGeom prst="flowChartAlternateProcess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81"/>
          <p:cNvSpPr txBox="1"/>
          <p:nvPr/>
        </p:nvSpPr>
        <p:spPr>
          <a:xfrm>
            <a:off x="858641" y="427410"/>
            <a:ext cx="230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D1D1D"/>
                </a:solidFill>
              </a:rPr>
              <a:t>RNN in FC</a:t>
            </a:r>
            <a:r>
              <a:rPr b="1" lang="ko" sz="1800">
                <a:solidFill>
                  <a:srgbClr val="1D1D1D"/>
                </a:solidFill>
              </a:rPr>
              <a:t> </a:t>
            </a:r>
            <a:endParaRPr b="1" sz="1800">
              <a:solidFill>
                <a:srgbClr val="1D1D1D"/>
              </a:solidFill>
            </a:endParaRPr>
          </a:p>
        </p:txBody>
      </p:sp>
      <p:sp>
        <p:nvSpPr>
          <p:cNvPr id="646" name="Google Shape;646;p81"/>
          <p:cNvSpPr txBox="1"/>
          <p:nvPr/>
        </p:nvSpPr>
        <p:spPr>
          <a:xfrm>
            <a:off x="146605" y="233789"/>
            <a:ext cx="725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100">
                <a:solidFill>
                  <a:srgbClr val="1D1D1D"/>
                </a:solidFill>
              </a:rPr>
              <a:t>04</a:t>
            </a:r>
            <a:endParaRPr b="1" sz="4100">
              <a:solidFill>
                <a:srgbClr val="1D1D1D"/>
              </a:solidFill>
            </a:endParaRPr>
          </a:p>
        </p:txBody>
      </p:sp>
      <p:sp>
        <p:nvSpPr>
          <p:cNvPr id="647" name="Google Shape;647;p81"/>
          <p:cNvSpPr txBox="1"/>
          <p:nvPr/>
        </p:nvSpPr>
        <p:spPr>
          <a:xfrm>
            <a:off x="146597" y="926203"/>
            <a:ext cx="6192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fully connected  model 안에서의 RNN</a:t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48" name="Google Shape;64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488" y="1339953"/>
            <a:ext cx="6448425" cy="32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82"/>
          <p:cNvSpPr txBox="1"/>
          <p:nvPr/>
        </p:nvSpPr>
        <p:spPr>
          <a:xfrm>
            <a:off x="858641" y="427410"/>
            <a:ext cx="230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D1D1D"/>
                </a:solidFill>
              </a:rPr>
              <a:t>RNN in FC </a:t>
            </a:r>
            <a:endParaRPr b="1" sz="1800">
              <a:solidFill>
                <a:srgbClr val="1D1D1D"/>
              </a:solidFill>
            </a:endParaRPr>
          </a:p>
        </p:txBody>
      </p:sp>
      <p:sp>
        <p:nvSpPr>
          <p:cNvPr id="654" name="Google Shape;654;p82"/>
          <p:cNvSpPr txBox="1"/>
          <p:nvPr/>
        </p:nvSpPr>
        <p:spPr>
          <a:xfrm>
            <a:off x="146605" y="233789"/>
            <a:ext cx="725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100">
                <a:solidFill>
                  <a:srgbClr val="1D1D1D"/>
                </a:solidFill>
              </a:rPr>
              <a:t>04</a:t>
            </a:r>
            <a:endParaRPr b="1" sz="4100">
              <a:solidFill>
                <a:srgbClr val="1D1D1D"/>
              </a:solidFill>
            </a:endParaRPr>
          </a:p>
        </p:txBody>
      </p:sp>
      <p:sp>
        <p:nvSpPr>
          <p:cNvPr id="655" name="Google Shape;655;p82"/>
          <p:cNvSpPr txBox="1"/>
          <p:nvPr/>
        </p:nvSpPr>
        <p:spPr>
          <a:xfrm>
            <a:off x="623172" y="987251"/>
            <a:ext cx="7776900" cy="17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연결된 path를 통해 다양한 형태의 RNN의 흔적을 찾을 수 있다.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Simple RNN 구조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input 부터 output까지 연결된 path가 오직 하나.</a:t>
            </a:r>
            <a:endParaRPr/>
          </a:p>
        </p:txBody>
      </p:sp>
      <p:sp>
        <p:nvSpPr>
          <p:cNvPr id="656" name="Google Shape;656;p82"/>
          <p:cNvSpPr/>
          <p:nvPr/>
        </p:nvSpPr>
        <p:spPr>
          <a:xfrm>
            <a:off x="2783125" y="3501173"/>
            <a:ext cx="2946300" cy="522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82"/>
          <p:cNvSpPr/>
          <p:nvPr/>
        </p:nvSpPr>
        <p:spPr>
          <a:xfrm>
            <a:off x="3059484" y="3003278"/>
            <a:ext cx="663300" cy="38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>
                <a:latin typeface="Cambria"/>
                <a:ea typeface="Cambria"/>
                <a:cs typeface="Cambria"/>
                <a:sym typeface="Cambria"/>
              </a:rPr>
              <a:t>f</a:t>
            </a:r>
            <a:endParaRPr i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58" name="Google Shape;658;p82"/>
          <p:cNvSpPr/>
          <p:nvPr/>
        </p:nvSpPr>
        <p:spPr>
          <a:xfrm>
            <a:off x="3131380" y="2438851"/>
            <a:ext cx="519300" cy="381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x1</a:t>
            </a:r>
            <a:endParaRPr sz="1200"/>
          </a:p>
        </p:txBody>
      </p:sp>
      <p:cxnSp>
        <p:nvCxnSpPr>
          <p:cNvPr id="659" name="Google Shape;659;p82"/>
          <p:cNvCxnSpPr>
            <a:stCxn id="658" idx="4"/>
            <a:endCxn id="657" idx="0"/>
          </p:cNvCxnSpPr>
          <p:nvPr/>
        </p:nvCxnSpPr>
        <p:spPr>
          <a:xfrm>
            <a:off x="3391030" y="2820451"/>
            <a:ext cx="0" cy="18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660" name="Google Shape;660;p82"/>
          <p:cNvGrpSpPr/>
          <p:nvPr/>
        </p:nvGrpSpPr>
        <p:grpSpPr>
          <a:xfrm>
            <a:off x="3932337" y="2438842"/>
            <a:ext cx="662842" cy="945839"/>
            <a:chOff x="2062250" y="743225"/>
            <a:chExt cx="655500" cy="1273000"/>
          </a:xfrm>
        </p:grpSpPr>
        <p:sp>
          <p:nvSpPr>
            <p:cNvPr id="661" name="Google Shape;661;p82"/>
            <p:cNvSpPr/>
            <p:nvPr/>
          </p:nvSpPr>
          <p:spPr>
            <a:xfrm>
              <a:off x="2062250" y="1502925"/>
              <a:ext cx="655500" cy="5133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latin typeface="Cambria"/>
                  <a:ea typeface="Cambria"/>
                  <a:cs typeface="Cambria"/>
                  <a:sym typeface="Cambria"/>
                </a:rPr>
                <a:t>Linear</a:t>
              </a:r>
              <a:endParaRPr sz="1200"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662" name="Google Shape;662;p82"/>
            <p:cNvSpPr/>
            <p:nvPr/>
          </p:nvSpPr>
          <p:spPr>
            <a:xfrm>
              <a:off x="2133350" y="743225"/>
              <a:ext cx="513300" cy="5133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x2</a:t>
              </a:r>
              <a:endParaRPr sz="1200"/>
            </a:p>
          </p:txBody>
        </p:sp>
        <p:cxnSp>
          <p:nvCxnSpPr>
            <p:cNvPr id="663" name="Google Shape;663;p82"/>
            <p:cNvCxnSpPr>
              <a:stCxn id="662" idx="4"/>
              <a:endCxn id="661" idx="0"/>
            </p:cNvCxnSpPr>
            <p:nvPr/>
          </p:nvCxnSpPr>
          <p:spPr>
            <a:xfrm>
              <a:off x="2390000" y="1256525"/>
              <a:ext cx="0" cy="24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664" name="Google Shape;664;p82"/>
          <p:cNvGrpSpPr/>
          <p:nvPr/>
        </p:nvGrpSpPr>
        <p:grpSpPr>
          <a:xfrm>
            <a:off x="4805172" y="2438842"/>
            <a:ext cx="662842" cy="945839"/>
            <a:chOff x="2062250" y="743225"/>
            <a:chExt cx="655500" cy="1273000"/>
          </a:xfrm>
        </p:grpSpPr>
        <p:sp>
          <p:nvSpPr>
            <p:cNvPr id="665" name="Google Shape;665;p82"/>
            <p:cNvSpPr/>
            <p:nvPr/>
          </p:nvSpPr>
          <p:spPr>
            <a:xfrm>
              <a:off x="2062250" y="1502925"/>
              <a:ext cx="655500" cy="5133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Linear</a:t>
              </a:r>
              <a:endParaRPr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666" name="Google Shape;666;p82"/>
            <p:cNvSpPr/>
            <p:nvPr/>
          </p:nvSpPr>
          <p:spPr>
            <a:xfrm>
              <a:off x="2133350" y="743225"/>
              <a:ext cx="513300" cy="5133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x3</a:t>
              </a:r>
              <a:endParaRPr sz="1200"/>
            </a:p>
          </p:txBody>
        </p:sp>
        <p:cxnSp>
          <p:nvCxnSpPr>
            <p:cNvPr id="667" name="Google Shape;667;p82"/>
            <p:cNvCxnSpPr>
              <a:stCxn id="666" idx="4"/>
              <a:endCxn id="665" idx="0"/>
            </p:cNvCxnSpPr>
            <p:nvPr/>
          </p:nvCxnSpPr>
          <p:spPr>
            <a:xfrm>
              <a:off x="2390000" y="1256525"/>
              <a:ext cx="0" cy="24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668" name="Google Shape;668;p82"/>
          <p:cNvSpPr/>
          <p:nvPr/>
        </p:nvSpPr>
        <p:spPr>
          <a:xfrm>
            <a:off x="4805154" y="3567594"/>
            <a:ext cx="663300" cy="381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Linear</a:t>
            </a:r>
            <a:endParaRPr/>
          </a:p>
        </p:txBody>
      </p:sp>
      <p:cxnSp>
        <p:nvCxnSpPr>
          <p:cNvPr id="669" name="Google Shape;669;p82"/>
          <p:cNvCxnSpPr/>
          <p:nvPr/>
        </p:nvCxnSpPr>
        <p:spPr>
          <a:xfrm>
            <a:off x="5136571" y="3384603"/>
            <a:ext cx="0" cy="1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0" name="Google Shape;670;p82"/>
          <p:cNvSpPr/>
          <p:nvPr/>
        </p:nvSpPr>
        <p:spPr>
          <a:xfrm>
            <a:off x="4805154" y="4131947"/>
            <a:ext cx="663300" cy="38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ko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</a:t>
            </a:r>
            <a:endParaRPr/>
          </a:p>
        </p:txBody>
      </p:sp>
      <p:cxnSp>
        <p:nvCxnSpPr>
          <p:cNvPr id="671" name="Google Shape;671;p82"/>
          <p:cNvCxnSpPr/>
          <p:nvPr/>
        </p:nvCxnSpPr>
        <p:spPr>
          <a:xfrm>
            <a:off x="5136571" y="3948956"/>
            <a:ext cx="0" cy="1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2" name="Google Shape;672;p82"/>
          <p:cNvCxnSpPr/>
          <p:nvPr/>
        </p:nvCxnSpPr>
        <p:spPr>
          <a:xfrm>
            <a:off x="5136571" y="4513309"/>
            <a:ext cx="0" cy="1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3" name="Google Shape;673;p82"/>
          <p:cNvSpPr/>
          <p:nvPr/>
        </p:nvSpPr>
        <p:spPr>
          <a:xfrm>
            <a:off x="3932319" y="3567594"/>
            <a:ext cx="663300" cy="38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ko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</a:t>
            </a:r>
            <a:endParaRPr/>
          </a:p>
        </p:txBody>
      </p:sp>
      <p:cxnSp>
        <p:nvCxnSpPr>
          <p:cNvPr id="674" name="Google Shape;674;p82"/>
          <p:cNvCxnSpPr/>
          <p:nvPr/>
        </p:nvCxnSpPr>
        <p:spPr>
          <a:xfrm>
            <a:off x="4263737" y="3384603"/>
            <a:ext cx="0" cy="1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5" name="Google Shape;675;p82"/>
          <p:cNvSpPr/>
          <p:nvPr/>
        </p:nvSpPr>
        <p:spPr>
          <a:xfrm>
            <a:off x="3932319" y="4131947"/>
            <a:ext cx="663300" cy="381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Linear</a:t>
            </a:r>
            <a:endParaRPr/>
          </a:p>
        </p:txBody>
      </p:sp>
      <p:cxnSp>
        <p:nvCxnSpPr>
          <p:cNvPr id="676" name="Google Shape;676;p82"/>
          <p:cNvCxnSpPr/>
          <p:nvPr/>
        </p:nvCxnSpPr>
        <p:spPr>
          <a:xfrm>
            <a:off x="4263737" y="3948956"/>
            <a:ext cx="0" cy="1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7" name="Google Shape;677;p82"/>
          <p:cNvCxnSpPr/>
          <p:nvPr/>
        </p:nvCxnSpPr>
        <p:spPr>
          <a:xfrm>
            <a:off x="4263737" y="4513309"/>
            <a:ext cx="0" cy="1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8" name="Google Shape;678;p82"/>
          <p:cNvSpPr/>
          <p:nvPr/>
        </p:nvSpPr>
        <p:spPr>
          <a:xfrm>
            <a:off x="3059484" y="3567705"/>
            <a:ext cx="663300" cy="381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Linear</a:t>
            </a:r>
            <a:endParaRPr/>
          </a:p>
        </p:txBody>
      </p:sp>
      <p:cxnSp>
        <p:nvCxnSpPr>
          <p:cNvPr id="679" name="Google Shape;679;p82"/>
          <p:cNvCxnSpPr/>
          <p:nvPr/>
        </p:nvCxnSpPr>
        <p:spPr>
          <a:xfrm>
            <a:off x="3390902" y="3384714"/>
            <a:ext cx="0" cy="1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0" name="Google Shape;680;p82"/>
          <p:cNvSpPr/>
          <p:nvPr/>
        </p:nvSpPr>
        <p:spPr>
          <a:xfrm>
            <a:off x="3059484" y="4132207"/>
            <a:ext cx="663300" cy="381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Linear</a:t>
            </a:r>
            <a:endParaRPr/>
          </a:p>
        </p:txBody>
      </p:sp>
      <p:cxnSp>
        <p:nvCxnSpPr>
          <p:cNvPr id="681" name="Google Shape;681;p82"/>
          <p:cNvCxnSpPr/>
          <p:nvPr/>
        </p:nvCxnSpPr>
        <p:spPr>
          <a:xfrm>
            <a:off x="3390902" y="3949216"/>
            <a:ext cx="0" cy="1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2" name="Google Shape;682;p82"/>
          <p:cNvCxnSpPr/>
          <p:nvPr/>
        </p:nvCxnSpPr>
        <p:spPr>
          <a:xfrm>
            <a:off x="3390902" y="4513717"/>
            <a:ext cx="0" cy="1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3" name="Google Shape;683;p82"/>
          <p:cNvCxnSpPr/>
          <p:nvPr/>
        </p:nvCxnSpPr>
        <p:spPr>
          <a:xfrm>
            <a:off x="3711879" y="3387890"/>
            <a:ext cx="219300" cy="18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4" name="Google Shape;684;p82"/>
          <p:cNvCxnSpPr/>
          <p:nvPr/>
        </p:nvCxnSpPr>
        <p:spPr>
          <a:xfrm>
            <a:off x="4590339" y="3950405"/>
            <a:ext cx="219300" cy="18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5" name="Google Shape;685;p82"/>
          <p:cNvSpPr txBox="1"/>
          <p:nvPr/>
        </p:nvSpPr>
        <p:spPr>
          <a:xfrm>
            <a:off x="5794200" y="3621663"/>
            <a:ext cx="13035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Cambria"/>
                <a:ea typeface="Cambria"/>
                <a:cs typeface="Cambria"/>
                <a:sym typeface="Cambria"/>
              </a:rPr>
              <a:t>≈</a:t>
            </a:r>
            <a:r>
              <a:rPr lang="ko"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ko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Linear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83"/>
          <p:cNvSpPr txBox="1"/>
          <p:nvPr/>
        </p:nvSpPr>
        <p:spPr>
          <a:xfrm>
            <a:off x="858641" y="427410"/>
            <a:ext cx="230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D1D1D"/>
                </a:solidFill>
              </a:rPr>
              <a:t>RNN in FC </a:t>
            </a:r>
            <a:endParaRPr b="1" sz="1800">
              <a:solidFill>
                <a:srgbClr val="1D1D1D"/>
              </a:solidFill>
            </a:endParaRPr>
          </a:p>
        </p:txBody>
      </p:sp>
      <p:sp>
        <p:nvSpPr>
          <p:cNvPr id="691" name="Google Shape;691;p83"/>
          <p:cNvSpPr txBox="1"/>
          <p:nvPr/>
        </p:nvSpPr>
        <p:spPr>
          <a:xfrm>
            <a:off x="146605" y="233789"/>
            <a:ext cx="725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100">
                <a:solidFill>
                  <a:srgbClr val="1D1D1D"/>
                </a:solidFill>
              </a:rPr>
              <a:t>04</a:t>
            </a:r>
            <a:endParaRPr b="1" sz="4100">
              <a:solidFill>
                <a:srgbClr val="1D1D1D"/>
              </a:solidFill>
            </a:endParaRPr>
          </a:p>
        </p:txBody>
      </p:sp>
      <p:sp>
        <p:nvSpPr>
          <p:cNvPr id="692" name="Google Shape;692;p83"/>
          <p:cNvSpPr txBox="1"/>
          <p:nvPr/>
        </p:nvSpPr>
        <p:spPr>
          <a:xfrm>
            <a:off x="639747" y="1320276"/>
            <a:ext cx="77769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Bi-directional RNN 구조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input 부터 output까지 연결된 path가 2개, 그런데 이 2개가 교차함.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3" name="Google Shape;693;p83"/>
          <p:cNvSpPr/>
          <p:nvPr/>
        </p:nvSpPr>
        <p:spPr>
          <a:xfrm>
            <a:off x="2783125" y="3501173"/>
            <a:ext cx="2946300" cy="522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83"/>
          <p:cNvSpPr/>
          <p:nvPr/>
        </p:nvSpPr>
        <p:spPr>
          <a:xfrm>
            <a:off x="3059484" y="3003278"/>
            <a:ext cx="663300" cy="38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>
                <a:latin typeface="Cambria"/>
                <a:ea typeface="Cambria"/>
                <a:cs typeface="Cambria"/>
                <a:sym typeface="Cambria"/>
              </a:rPr>
              <a:t>f</a:t>
            </a:r>
            <a:endParaRPr i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95" name="Google Shape;695;p83"/>
          <p:cNvSpPr/>
          <p:nvPr/>
        </p:nvSpPr>
        <p:spPr>
          <a:xfrm>
            <a:off x="3131380" y="2438851"/>
            <a:ext cx="519300" cy="381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x1</a:t>
            </a:r>
            <a:endParaRPr sz="1200"/>
          </a:p>
        </p:txBody>
      </p:sp>
      <p:cxnSp>
        <p:nvCxnSpPr>
          <p:cNvPr id="696" name="Google Shape;696;p83"/>
          <p:cNvCxnSpPr>
            <a:stCxn id="695" idx="4"/>
            <a:endCxn id="694" idx="0"/>
          </p:cNvCxnSpPr>
          <p:nvPr/>
        </p:nvCxnSpPr>
        <p:spPr>
          <a:xfrm>
            <a:off x="3391030" y="2820451"/>
            <a:ext cx="0" cy="18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697" name="Google Shape;697;p83"/>
          <p:cNvGrpSpPr/>
          <p:nvPr/>
        </p:nvGrpSpPr>
        <p:grpSpPr>
          <a:xfrm>
            <a:off x="3932337" y="2438842"/>
            <a:ext cx="662842" cy="945839"/>
            <a:chOff x="2062250" y="743225"/>
            <a:chExt cx="655500" cy="1273000"/>
          </a:xfrm>
        </p:grpSpPr>
        <p:sp>
          <p:nvSpPr>
            <p:cNvPr id="698" name="Google Shape;698;p83"/>
            <p:cNvSpPr/>
            <p:nvPr/>
          </p:nvSpPr>
          <p:spPr>
            <a:xfrm>
              <a:off x="2062250" y="1502925"/>
              <a:ext cx="655500" cy="5133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latin typeface="Cambria"/>
                  <a:ea typeface="Cambria"/>
                  <a:cs typeface="Cambria"/>
                  <a:sym typeface="Cambria"/>
                </a:rPr>
                <a:t>Linear</a:t>
              </a:r>
              <a:endParaRPr sz="1200"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699" name="Google Shape;699;p83"/>
            <p:cNvSpPr/>
            <p:nvPr/>
          </p:nvSpPr>
          <p:spPr>
            <a:xfrm>
              <a:off x="2133350" y="743225"/>
              <a:ext cx="513300" cy="5133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x2</a:t>
              </a:r>
              <a:endParaRPr sz="1200"/>
            </a:p>
          </p:txBody>
        </p:sp>
        <p:cxnSp>
          <p:nvCxnSpPr>
            <p:cNvPr id="700" name="Google Shape;700;p83"/>
            <p:cNvCxnSpPr>
              <a:stCxn id="699" idx="4"/>
              <a:endCxn id="698" idx="0"/>
            </p:cNvCxnSpPr>
            <p:nvPr/>
          </p:nvCxnSpPr>
          <p:spPr>
            <a:xfrm>
              <a:off x="2390000" y="1256525"/>
              <a:ext cx="0" cy="24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701" name="Google Shape;701;p83"/>
          <p:cNvSpPr/>
          <p:nvPr/>
        </p:nvSpPr>
        <p:spPr>
          <a:xfrm>
            <a:off x="4805154" y="3567594"/>
            <a:ext cx="663300" cy="381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Linear</a:t>
            </a:r>
            <a:endParaRPr/>
          </a:p>
        </p:txBody>
      </p:sp>
      <p:cxnSp>
        <p:nvCxnSpPr>
          <p:cNvPr id="702" name="Google Shape;702;p83"/>
          <p:cNvCxnSpPr/>
          <p:nvPr/>
        </p:nvCxnSpPr>
        <p:spPr>
          <a:xfrm>
            <a:off x="5136571" y="3384603"/>
            <a:ext cx="0" cy="1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3" name="Google Shape;703;p83"/>
          <p:cNvSpPr/>
          <p:nvPr/>
        </p:nvSpPr>
        <p:spPr>
          <a:xfrm>
            <a:off x="4805154" y="4131947"/>
            <a:ext cx="663300" cy="38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ko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</a:t>
            </a:r>
            <a:endParaRPr/>
          </a:p>
        </p:txBody>
      </p:sp>
      <p:grpSp>
        <p:nvGrpSpPr>
          <p:cNvPr id="704" name="Google Shape;704;p83"/>
          <p:cNvGrpSpPr/>
          <p:nvPr/>
        </p:nvGrpSpPr>
        <p:grpSpPr>
          <a:xfrm>
            <a:off x="4877068" y="2438842"/>
            <a:ext cx="519049" cy="564383"/>
            <a:chOff x="2133350" y="743225"/>
            <a:chExt cx="513300" cy="759600"/>
          </a:xfrm>
        </p:grpSpPr>
        <p:sp>
          <p:nvSpPr>
            <p:cNvPr id="705" name="Google Shape;705;p83"/>
            <p:cNvSpPr/>
            <p:nvPr/>
          </p:nvSpPr>
          <p:spPr>
            <a:xfrm>
              <a:off x="2133350" y="743225"/>
              <a:ext cx="513300" cy="5133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x3</a:t>
              </a:r>
              <a:endParaRPr sz="1200"/>
            </a:p>
          </p:txBody>
        </p:sp>
        <p:cxnSp>
          <p:nvCxnSpPr>
            <p:cNvPr id="706" name="Google Shape;706;p83"/>
            <p:cNvCxnSpPr>
              <a:stCxn id="705" idx="4"/>
              <a:endCxn id="707" idx="0"/>
            </p:cNvCxnSpPr>
            <p:nvPr/>
          </p:nvCxnSpPr>
          <p:spPr>
            <a:xfrm>
              <a:off x="2390000" y="1256525"/>
              <a:ext cx="0" cy="24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708" name="Google Shape;708;p83"/>
          <p:cNvCxnSpPr/>
          <p:nvPr/>
        </p:nvCxnSpPr>
        <p:spPr>
          <a:xfrm>
            <a:off x="5136571" y="3948956"/>
            <a:ext cx="0" cy="1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9" name="Google Shape;709;p83"/>
          <p:cNvCxnSpPr/>
          <p:nvPr/>
        </p:nvCxnSpPr>
        <p:spPr>
          <a:xfrm>
            <a:off x="5136571" y="4513309"/>
            <a:ext cx="0" cy="1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0" name="Google Shape;710;p83"/>
          <p:cNvSpPr/>
          <p:nvPr/>
        </p:nvSpPr>
        <p:spPr>
          <a:xfrm>
            <a:off x="3932319" y="3567594"/>
            <a:ext cx="663300" cy="38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ko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</a:t>
            </a:r>
            <a:endParaRPr/>
          </a:p>
        </p:txBody>
      </p:sp>
      <p:cxnSp>
        <p:nvCxnSpPr>
          <p:cNvPr id="711" name="Google Shape;711;p83"/>
          <p:cNvCxnSpPr/>
          <p:nvPr/>
        </p:nvCxnSpPr>
        <p:spPr>
          <a:xfrm>
            <a:off x="4263737" y="3384603"/>
            <a:ext cx="0" cy="1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2" name="Google Shape;712;p83"/>
          <p:cNvSpPr/>
          <p:nvPr/>
        </p:nvSpPr>
        <p:spPr>
          <a:xfrm>
            <a:off x="3932319" y="4131947"/>
            <a:ext cx="663300" cy="381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Linear</a:t>
            </a:r>
            <a:endParaRPr/>
          </a:p>
        </p:txBody>
      </p:sp>
      <p:cxnSp>
        <p:nvCxnSpPr>
          <p:cNvPr id="713" name="Google Shape;713;p83"/>
          <p:cNvCxnSpPr/>
          <p:nvPr/>
        </p:nvCxnSpPr>
        <p:spPr>
          <a:xfrm>
            <a:off x="4263737" y="3948956"/>
            <a:ext cx="0" cy="1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4" name="Google Shape;714;p83"/>
          <p:cNvCxnSpPr/>
          <p:nvPr/>
        </p:nvCxnSpPr>
        <p:spPr>
          <a:xfrm>
            <a:off x="4263737" y="4513309"/>
            <a:ext cx="0" cy="1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5" name="Google Shape;715;p83"/>
          <p:cNvSpPr/>
          <p:nvPr/>
        </p:nvSpPr>
        <p:spPr>
          <a:xfrm>
            <a:off x="3059484" y="3567705"/>
            <a:ext cx="663300" cy="381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Linear</a:t>
            </a:r>
            <a:endParaRPr/>
          </a:p>
        </p:txBody>
      </p:sp>
      <p:cxnSp>
        <p:nvCxnSpPr>
          <p:cNvPr id="716" name="Google Shape;716;p83"/>
          <p:cNvCxnSpPr/>
          <p:nvPr/>
        </p:nvCxnSpPr>
        <p:spPr>
          <a:xfrm>
            <a:off x="3390902" y="3384714"/>
            <a:ext cx="0" cy="1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7" name="Google Shape;717;p83"/>
          <p:cNvCxnSpPr/>
          <p:nvPr/>
        </p:nvCxnSpPr>
        <p:spPr>
          <a:xfrm>
            <a:off x="3390902" y="3949216"/>
            <a:ext cx="0" cy="1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8" name="Google Shape;718;p83"/>
          <p:cNvCxnSpPr/>
          <p:nvPr/>
        </p:nvCxnSpPr>
        <p:spPr>
          <a:xfrm>
            <a:off x="3390902" y="4513717"/>
            <a:ext cx="0" cy="1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9" name="Google Shape;719;p83"/>
          <p:cNvCxnSpPr/>
          <p:nvPr/>
        </p:nvCxnSpPr>
        <p:spPr>
          <a:xfrm>
            <a:off x="3711879" y="3387890"/>
            <a:ext cx="219300" cy="18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0" name="Google Shape;720;p83"/>
          <p:cNvCxnSpPr/>
          <p:nvPr/>
        </p:nvCxnSpPr>
        <p:spPr>
          <a:xfrm>
            <a:off x="4590339" y="3950405"/>
            <a:ext cx="219300" cy="18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1" name="Google Shape;721;p83"/>
          <p:cNvSpPr txBox="1"/>
          <p:nvPr/>
        </p:nvSpPr>
        <p:spPr>
          <a:xfrm>
            <a:off x="5794200" y="3621663"/>
            <a:ext cx="13035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Cambria"/>
                <a:ea typeface="Cambria"/>
                <a:cs typeface="Cambria"/>
                <a:sym typeface="Cambria"/>
              </a:rPr>
              <a:t>≈</a:t>
            </a:r>
            <a:r>
              <a:rPr lang="ko"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ko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Linear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22" name="Google Shape;722;p83"/>
          <p:cNvSpPr/>
          <p:nvPr/>
        </p:nvSpPr>
        <p:spPr>
          <a:xfrm>
            <a:off x="3059494" y="4140069"/>
            <a:ext cx="663300" cy="38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ko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</a:t>
            </a:r>
            <a:endParaRPr/>
          </a:p>
        </p:txBody>
      </p:sp>
      <p:sp>
        <p:nvSpPr>
          <p:cNvPr id="723" name="Google Shape;723;p83"/>
          <p:cNvSpPr/>
          <p:nvPr/>
        </p:nvSpPr>
        <p:spPr>
          <a:xfrm>
            <a:off x="4804729" y="2997759"/>
            <a:ext cx="663300" cy="38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ko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</a:t>
            </a:r>
            <a:endParaRPr/>
          </a:p>
        </p:txBody>
      </p:sp>
      <p:cxnSp>
        <p:nvCxnSpPr>
          <p:cNvPr id="724" name="Google Shape;724;p83"/>
          <p:cNvCxnSpPr/>
          <p:nvPr/>
        </p:nvCxnSpPr>
        <p:spPr>
          <a:xfrm flipH="1">
            <a:off x="4590504" y="3383315"/>
            <a:ext cx="219300" cy="18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5" name="Google Shape;725;p83"/>
          <p:cNvCxnSpPr/>
          <p:nvPr/>
        </p:nvCxnSpPr>
        <p:spPr>
          <a:xfrm flipH="1">
            <a:off x="3717667" y="3959965"/>
            <a:ext cx="219300" cy="18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6" name="Google Shape;726;p83"/>
          <p:cNvSpPr/>
          <p:nvPr/>
        </p:nvSpPr>
        <p:spPr>
          <a:xfrm>
            <a:off x="2783125" y="2917186"/>
            <a:ext cx="2946300" cy="522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83"/>
          <p:cNvSpPr txBox="1"/>
          <p:nvPr/>
        </p:nvSpPr>
        <p:spPr>
          <a:xfrm>
            <a:off x="5794200" y="3007225"/>
            <a:ext cx="13035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≠</a:t>
            </a:r>
            <a:r>
              <a:rPr lang="ko"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ko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Linear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84"/>
          <p:cNvSpPr txBox="1"/>
          <p:nvPr/>
        </p:nvSpPr>
        <p:spPr>
          <a:xfrm>
            <a:off x="858641" y="427410"/>
            <a:ext cx="230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D1D1D"/>
                </a:solidFill>
              </a:rPr>
              <a:t>RNN in FC </a:t>
            </a:r>
            <a:endParaRPr b="1" sz="1800">
              <a:solidFill>
                <a:srgbClr val="1D1D1D"/>
              </a:solidFill>
            </a:endParaRPr>
          </a:p>
        </p:txBody>
      </p:sp>
      <p:sp>
        <p:nvSpPr>
          <p:cNvPr id="733" name="Google Shape;733;p84"/>
          <p:cNvSpPr txBox="1"/>
          <p:nvPr/>
        </p:nvSpPr>
        <p:spPr>
          <a:xfrm>
            <a:off x="146605" y="233789"/>
            <a:ext cx="725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100">
                <a:solidFill>
                  <a:srgbClr val="1D1D1D"/>
                </a:solidFill>
              </a:rPr>
              <a:t>04</a:t>
            </a:r>
            <a:endParaRPr b="1" sz="4100">
              <a:solidFill>
                <a:srgbClr val="1D1D1D"/>
              </a:solidFill>
            </a:endParaRPr>
          </a:p>
        </p:txBody>
      </p:sp>
      <p:sp>
        <p:nvSpPr>
          <p:cNvPr id="734" name="Google Shape;734;p84"/>
          <p:cNvSpPr txBox="1"/>
          <p:nvPr/>
        </p:nvSpPr>
        <p:spPr>
          <a:xfrm>
            <a:off x="621572" y="1048351"/>
            <a:ext cx="7776900" cy="15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LSTM 및 GRU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input 부터 output까지 연결된 path가 1개. 그러나 중간중간에 끊어져 있을 수 있는데 그 이유는 LSTM에서는 forget gate,  GRU에서는 update gate에 의해 과거 정보가 차단될 수 있기 때문이다.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5" name="Google Shape;735;p84"/>
          <p:cNvSpPr/>
          <p:nvPr/>
        </p:nvSpPr>
        <p:spPr>
          <a:xfrm>
            <a:off x="2783125" y="3501173"/>
            <a:ext cx="2946300" cy="522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84"/>
          <p:cNvSpPr/>
          <p:nvPr/>
        </p:nvSpPr>
        <p:spPr>
          <a:xfrm>
            <a:off x="3059484" y="3003278"/>
            <a:ext cx="663300" cy="38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>
                <a:latin typeface="Cambria"/>
                <a:ea typeface="Cambria"/>
                <a:cs typeface="Cambria"/>
                <a:sym typeface="Cambria"/>
              </a:rPr>
              <a:t>f</a:t>
            </a:r>
            <a:endParaRPr i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37" name="Google Shape;737;p84"/>
          <p:cNvSpPr/>
          <p:nvPr/>
        </p:nvSpPr>
        <p:spPr>
          <a:xfrm>
            <a:off x="3131380" y="2438851"/>
            <a:ext cx="519300" cy="381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x1</a:t>
            </a:r>
            <a:endParaRPr sz="1200"/>
          </a:p>
        </p:txBody>
      </p:sp>
      <p:cxnSp>
        <p:nvCxnSpPr>
          <p:cNvPr id="738" name="Google Shape;738;p84"/>
          <p:cNvCxnSpPr>
            <a:stCxn id="737" idx="4"/>
            <a:endCxn id="736" idx="0"/>
          </p:cNvCxnSpPr>
          <p:nvPr/>
        </p:nvCxnSpPr>
        <p:spPr>
          <a:xfrm>
            <a:off x="3391030" y="2820451"/>
            <a:ext cx="0" cy="18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739" name="Google Shape;739;p84"/>
          <p:cNvGrpSpPr/>
          <p:nvPr/>
        </p:nvGrpSpPr>
        <p:grpSpPr>
          <a:xfrm>
            <a:off x="3932337" y="2438842"/>
            <a:ext cx="662842" cy="945839"/>
            <a:chOff x="2062250" y="743225"/>
            <a:chExt cx="655500" cy="1273000"/>
          </a:xfrm>
        </p:grpSpPr>
        <p:sp>
          <p:nvSpPr>
            <p:cNvPr id="740" name="Google Shape;740;p84"/>
            <p:cNvSpPr/>
            <p:nvPr/>
          </p:nvSpPr>
          <p:spPr>
            <a:xfrm>
              <a:off x="2062250" y="1502925"/>
              <a:ext cx="655500" cy="5133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latin typeface="Cambria"/>
                  <a:ea typeface="Cambria"/>
                  <a:cs typeface="Cambria"/>
                  <a:sym typeface="Cambria"/>
                </a:rPr>
                <a:t>Linear</a:t>
              </a:r>
              <a:endParaRPr sz="1200"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741" name="Google Shape;741;p84"/>
            <p:cNvSpPr/>
            <p:nvPr/>
          </p:nvSpPr>
          <p:spPr>
            <a:xfrm>
              <a:off x="2133350" y="743225"/>
              <a:ext cx="513300" cy="5133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x2</a:t>
              </a:r>
              <a:endParaRPr sz="1200"/>
            </a:p>
          </p:txBody>
        </p:sp>
        <p:cxnSp>
          <p:nvCxnSpPr>
            <p:cNvPr id="742" name="Google Shape;742;p84"/>
            <p:cNvCxnSpPr>
              <a:stCxn id="741" idx="4"/>
              <a:endCxn id="740" idx="0"/>
            </p:cNvCxnSpPr>
            <p:nvPr/>
          </p:nvCxnSpPr>
          <p:spPr>
            <a:xfrm>
              <a:off x="2390000" y="1256525"/>
              <a:ext cx="0" cy="24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743" name="Google Shape;743;p84"/>
          <p:cNvGrpSpPr/>
          <p:nvPr/>
        </p:nvGrpSpPr>
        <p:grpSpPr>
          <a:xfrm>
            <a:off x="4805172" y="2438842"/>
            <a:ext cx="662842" cy="945839"/>
            <a:chOff x="2062250" y="743225"/>
            <a:chExt cx="655500" cy="1273000"/>
          </a:xfrm>
        </p:grpSpPr>
        <p:sp>
          <p:nvSpPr>
            <p:cNvPr id="744" name="Google Shape;744;p84"/>
            <p:cNvSpPr/>
            <p:nvPr/>
          </p:nvSpPr>
          <p:spPr>
            <a:xfrm>
              <a:off x="2062250" y="1502925"/>
              <a:ext cx="655500" cy="5133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Linear</a:t>
              </a:r>
              <a:endParaRPr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745" name="Google Shape;745;p84"/>
            <p:cNvSpPr/>
            <p:nvPr/>
          </p:nvSpPr>
          <p:spPr>
            <a:xfrm>
              <a:off x="2133350" y="743225"/>
              <a:ext cx="513300" cy="5133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x3</a:t>
              </a:r>
              <a:endParaRPr sz="1200"/>
            </a:p>
          </p:txBody>
        </p:sp>
        <p:cxnSp>
          <p:nvCxnSpPr>
            <p:cNvPr id="746" name="Google Shape;746;p84"/>
            <p:cNvCxnSpPr>
              <a:stCxn id="745" idx="4"/>
              <a:endCxn id="744" idx="0"/>
            </p:cNvCxnSpPr>
            <p:nvPr/>
          </p:nvCxnSpPr>
          <p:spPr>
            <a:xfrm>
              <a:off x="2390000" y="1256525"/>
              <a:ext cx="0" cy="24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747" name="Google Shape;747;p84"/>
          <p:cNvSpPr/>
          <p:nvPr/>
        </p:nvSpPr>
        <p:spPr>
          <a:xfrm>
            <a:off x="4805154" y="3567594"/>
            <a:ext cx="663300" cy="381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Linear</a:t>
            </a:r>
            <a:endParaRPr/>
          </a:p>
        </p:txBody>
      </p:sp>
      <p:cxnSp>
        <p:nvCxnSpPr>
          <p:cNvPr id="748" name="Google Shape;748;p84"/>
          <p:cNvCxnSpPr/>
          <p:nvPr/>
        </p:nvCxnSpPr>
        <p:spPr>
          <a:xfrm>
            <a:off x="5136571" y="3384603"/>
            <a:ext cx="0" cy="1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9" name="Google Shape;749;p84"/>
          <p:cNvSpPr/>
          <p:nvPr/>
        </p:nvSpPr>
        <p:spPr>
          <a:xfrm>
            <a:off x="4805154" y="4131947"/>
            <a:ext cx="663300" cy="38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ko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</a:t>
            </a:r>
            <a:endParaRPr/>
          </a:p>
        </p:txBody>
      </p:sp>
      <p:cxnSp>
        <p:nvCxnSpPr>
          <p:cNvPr id="750" name="Google Shape;750;p84"/>
          <p:cNvCxnSpPr/>
          <p:nvPr/>
        </p:nvCxnSpPr>
        <p:spPr>
          <a:xfrm>
            <a:off x="5136571" y="3948956"/>
            <a:ext cx="0" cy="1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1" name="Google Shape;751;p84"/>
          <p:cNvCxnSpPr/>
          <p:nvPr/>
        </p:nvCxnSpPr>
        <p:spPr>
          <a:xfrm>
            <a:off x="5136571" y="4513309"/>
            <a:ext cx="0" cy="1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2" name="Google Shape;752;p84"/>
          <p:cNvSpPr/>
          <p:nvPr/>
        </p:nvSpPr>
        <p:spPr>
          <a:xfrm>
            <a:off x="3932319" y="3567594"/>
            <a:ext cx="663300" cy="38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ko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</a:t>
            </a:r>
            <a:endParaRPr/>
          </a:p>
        </p:txBody>
      </p:sp>
      <p:cxnSp>
        <p:nvCxnSpPr>
          <p:cNvPr id="753" name="Google Shape;753;p84"/>
          <p:cNvCxnSpPr/>
          <p:nvPr/>
        </p:nvCxnSpPr>
        <p:spPr>
          <a:xfrm>
            <a:off x="4263737" y="3384603"/>
            <a:ext cx="0" cy="1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4" name="Google Shape;754;p84"/>
          <p:cNvCxnSpPr/>
          <p:nvPr/>
        </p:nvCxnSpPr>
        <p:spPr>
          <a:xfrm>
            <a:off x="4263737" y="3948956"/>
            <a:ext cx="0" cy="1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5" name="Google Shape;755;p84"/>
          <p:cNvCxnSpPr/>
          <p:nvPr/>
        </p:nvCxnSpPr>
        <p:spPr>
          <a:xfrm>
            <a:off x="4263737" y="4513309"/>
            <a:ext cx="0" cy="1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6" name="Google Shape;756;p84"/>
          <p:cNvCxnSpPr/>
          <p:nvPr/>
        </p:nvCxnSpPr>
        <p:spPr>
          <a:xfrm>
            <a:off x="3390902" y="3384714"/>
            <a:ext cx="0" cy="1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7" name="Google Shape;757;p84"/>
          <p:cNvCxnSpPr/>
          <p:nvPr/>
        </p:nvCxnSpPr>
        <p:spPr>
          <a:xfrm>
            <a:off x="3390902" y="3949216"/>
            <a:ext cx="0" cy="1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8" name="Google Shape;758;p84"/>
          <p:cNvCxnSpPr/>
          <p:nvPr/>
        </p:nvCxnSpPr>
        <p:spPr>
          <a:xfrm>
            <a:off x="3390902" y="4513717"/>
            <a:ext cx="0" cy="1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9" name="Google Shape;759;p84"/>
          <p:cNvCxnSpPr/>
          <p:nvPr/>
        </p:nvCxnSpPr>
        <p:spPr>
          <a:xfrm>
            <a:off x="3711879" y="3387890"/>
            <a:ext cx="219300" cy="18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0" name="Google Shape;760;p84"/>
          <p:cNvCxnSpPr/>
          <p:nvPr/>
        </p:nvCxnSpPr>
        <p:spPr>
          <a:xfrm>
            <a:off x="4590339" y="3950405"/>
            <a:ext cx="219300" cy="18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1" name="Google Shape;761;p84"/>
          <p:cNvSpPr txBox="1"/>
          <p:nvPr/>
        </p:nvSpPr>
        <p:spPr>
          <a:xfrm>
            <a:off x="5794200" y="3577475"/>
            <a:ext cx="13035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Cambria"/>
                <a:ea typeface="Cambria"/>
                <a:cs typeface="Cambria"/>
                <a:sym typeface="Cambria"/>
              </a:rPr>
              <a:t>≈</a:t>
            </a:r>
            <a:r>
              <a:rPr lang="ko"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ko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Linear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62" name="Google Shape;762;p84"/>
          <p:cNvSpPr/>
          <p:nvPr/>
        </p:nvSpPr>
        <p:spPr>
          <a:xfrm>
            <a:off x="3047419" y="3567731"/>
            <a:ext cx="663300" cy="38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ko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</a:t>
            </a:r>
            <a:endParaRPr/>
          </a:p>
        </p:txBody>
      </p:sp>
      <p:sp>
        <p:nvSpPr>
          <p:cNvPr id="763" name="Google Shape;763;p84"/>
          <p:cNvSpPr/>
          <p:nvPr/>
        </p:nvSpPr>
        <p:spPr>
          <a:xfrm>
            <a:off x="3047419" y="4140081"/>
            <a:ext cx="663300" cy="38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ko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</a:t>
            </a:r>
            <a:endParaRPr/>
          </a:p>
        </p:txBody>
      </p:sp>
      <p:sp>
        <p:nvSpPr>
          <p:cNvPr id="764" name="Google Shape;764;p84"/>
          <p:cNvSpPr/>
          <p:nvPr/>
        </p:nvSpPr>
        <p:spPr>
          <a:xfrm>
            <a:off x="3926281" y="4140269"/>
            <a:ext cx="663300" cy="38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ko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</a:t>
            </a:r>
            <a:endParaRPr/>
          </a:p>
        </p:txBody>
      </p:sp>
      <p:sp>
        <p:nvSpPr>
          <p:cNvPr id="765" name="Google Shape;765;p84"/>
          <p:cNvSpPr/>
          <p:nvPr/>
        </p:nvSpPr>
        <p:spPr>
          <a:xfrm>
            <a:off x="2783125" y="4069773"/>
            <a:ext cx="2946300" cy="522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84"/>
          <p:cNvSpPr txBox="1"/>
          <p:nvPr/>
        </p:nvSpPr>
        <p:spPr>
          <a:xfrm>
            <a:off x="5805212" y="4118236"/>
            <a:ext cx="13035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≠</a:t>
            </a:r>
            <a:r>
              <a:rPr lang="ko"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ko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Linear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85"/>
          <p:cNvSpPr txBox="1"/>
          <p:nvPr/>
        </p:nvSpPr>
        <p:spPr>
          <a:xfrm>
            <a:off x="858641" y="427410"/>
            <a:ext cx="230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D1D1D"/>
                </a:solidFill>
              </a:rPr>
              <a:t>RNN in FC </a:t>
            </a:r>
            <a:endParaRPr b="1" sz="1800">
              <a:solidFill>
                <a:srgbClr val="1D1D1D"/>
              </a:solidFill>
            </a:endParaRPr>
          </a:p>
        </p:txBody>
      </p:sp>
      <p:sp>
        <p:nvSpPr>
          <p:cNvPr id="772" name="Google Shape;772;p85"/>
          <p:cNvSpPr txBox="1"/>
          <p:nvPr/>
        </p:nvSpPr>
        <p:spPr>
          <a:xfrm>
            <a:off x="146605" y="233789"/>
            <a:ext cx="725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100">
                <a:solidFill>
                  <a:srgbClr val="1D1D1D"/>
                </a:solidFill>
              </a:rPr>
              <a:t>04</a:t>
            </a:r>
            <a:endParaRPr b="1" sz="4100">
              <a:solidFill>
                <a:srgbClr val="1D1D1D"/>
              </a:solidFill>
            </a:endParaRPr>
          </a:p>
        </p:txBody>
      </p:sp>
      <p:sp>
        <p:nvSpPr>
          <p:cNvPr id="773" name="Google Shape;773;p85"/>
          <p:cNvSpPr txBox="1"/>
          <p:nvPr/>
        </p:nvSpPr>
        <p:spPr>
          <a:xfrm>
            <a:off x="639747" y="1320276"/>
            <a:ext cx="77769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Attention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dense connection (nonlinear connection)이 대부분 남아있는 경우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74" name="Google Shape;77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5950" y="2321751"/>
            <a:ext cx="1992093" cy="2410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86"/>
          <p:cNvSpPr txBox="1"/>
          <p:nvPr/>
        </p:nvSpPr>
        <p:spPr>
          <a:xfrm>
            <a:off x="3902734" y="2111617"/>
            <a:ext cx="1338539" cy="207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86"/>
          <p:cNvSpPr txBox="1"/>
          <p:nvPr/>
        </p:nvSpPr>
        <p:spPr>
          <a:xfrm>
            <a:off x="3510892" y="2352460"/>
            <a:ext cx="2122216" cy="4385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86"/>
          <p:cNvSpPr txBox="1"/>
          <p:nvPr/>
        </p:nvSpPr>
        <p:spPr>
          <a:xfrm>
            <a:off x="3260374" y="2826760"/>
            <a:ext cx="2623267" cy="207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</a:rPr>
              <a:t>Q&amp;A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/>
        </p:nvSpPr>
        <p:spPr>
          <a:xfrm>
            <a:off x="858641" y="427410"/>
            <a:ext cx="230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1D1D1D"/>
                </a:solidFill>
              </a:rPr>
              <a:t>What is AutoML?</a:t>
            </a:r>
            <a:endParaRPr sz="1800">
              <a:solidFill>
                <a:srgbClr val="1D1D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7"/>
          <p:cNvSpPr txBox="1"/>
          <p:nvPr/>
        </p:nvSpPr>
        <p:spPr>
          <a:xfrm>
            <a:off x="146605" y="233789"/>
            <a:ext cx="725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100">
                <a:solidFill>
                  <a:srgbClr val="1D1D1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4100">
                <a:solidFill>
                  <a:srgbClr val="1D1D1D"/>
                </a:solidFill>
              </a:rPr>
              <a:t>1</a:t>
            </a:r>
            <a:endParaRPr sz="4100">
              <a:solidFill>
                <a:srgbClr val="1D1D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7"/>
          <p:cNvSpPr txBox="1"/>
          <p:nvPr/>
        </p:nvSpPr>
        <p:spPr>
          <a:xfrm>
            <a:off x="6538050" y="1735175"/>
            <a:ext cx="2301300" cy="26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이러한 과정을 통해 입력되는 이미지를 분류해 어떤 이미지인지 맞춘다</a:t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사례) 브랜드 이름을 보고 이미지를 분류하는 학습을 AutoML로</a:t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-&gt; accuracy 16% 향상</a:t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ê´ë ¨ ì´ë¯¸ì§" id="147" name="Google Shape;14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906" y="1825228"/>
            <a:ext cx="5969795" cy="203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/>
        </p:nvSpPr>
        <p:spPr>
          <a:xfrm>
            <a:off x="858641" y="427410"/>
            <a:ext cx="230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1D1D1D"/>
                </a:solidFill>
              </a:rPr>
              <a:t>What is AutoML?</a:t>
            </a:r>
            <a:endParaRPr sz="1800">
              <a:solidFill>
                <a:srgbClr val="1D1D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8"/>
          <p:cNvSpPr txBox="1"/>
          <p:nvPr/>
        </p:nvSpPr>
        <p:spPr>
          <a:xfrm>
            <a:off x="146605" y="233789"/>
            <a:ext cx="725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100">
                <a:solidFill>
                  <a:srgbClr val="1D1D1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4100">
                <a:solidFill>
                  <a:srgbClr val="1D1D1D"/>
                </a:solidFill>
              </a:rPr>
              <a:t>1</a:t>
            </a:r>
            <a:endParaRPr sz="4100">
              <a:solidFill>
                <a:srgbClr val="1D1D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8"/>
          <p:cNvSpPr txBox="1"/>
          <p:nvPr/>
        </p:nvSpPr>
        <p:spPr>
          <a:xfrm>
            <a:off x="651300" y="1640700"/>
            <a:ext cx="7993800" cy="24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19685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ko" sz="1700"/>
              <a:t>Feature Extraction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700"/>
              <a:t>  이미지에서 유용한 특징을 추출해 입력값으로 활용</a:t>
            </a:r>
            <a:endParaRPr sz="1700"/>
          </a:p>
          <a:p>
            <a:pPr indent="-19685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ko" sz="1700"/>
              <a:t>Architecture Search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700"/>
              <a:t>  학습을 통해 최적의 네트워크 구조를 설계</a:t>
            </a:r>
            <a:endParaRPr sz="1700"/>
          </a:p>
          <a:p>
            <a:pPr indent="-19685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ko" sz="1700"/>
              <a:t>Hyperparameter Optimization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700"/>
              <a:t>  학습에 필요한 Hyperparameter(learning rate, batch size) 등을 학습을 통해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rPr lang="ko" sz="1700"/>
              <a:t>  최적값으로 추정</a:t>
            </a:r>
            <a:endParaRPr sz="1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/>
        </p:nvSpPr>
        <p:spPr>
          <a:xfrm>
            <a:off x="858641" y="427410"/>
            <a:ext cx="230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1D1D1D"/>
                </a:solidFill>
              </a:rPr>
              <a:t>What is AutoML?</a:t>
            </a:r>
            <a:endParaRPr sz="1800">
              <a:solidFill>
                <a:srgbClr val="1D1D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9"/>
          <p:cNvSpPr txBox="1"/>
          <p:nvPr/>
        </p:nvSpPr>
        <p:spPr>
          <a:xfrm>
            <a:off x="146605" y="233789"/>
            <a:ext cx="725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100">
                <a:solidFill>
                  <a:srgbClr val="1D1D1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4100">
                <a:solidFill>
                  <a:srgbClr val="1D1D1D"/>
                </a:solidFill>
              </a:rPr>
              <a:t>1</a:t>
            </a:r>
            <a:endParaRPr sz="4100">
              <a:solidFill>
                <a:srgbClr val="1D1D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9"/>
          <p:cNvSpPr txBox="1"/>
          <p:nvPr/>
        </p:nvSpPr>
        <p:spPr>
          <a:xfrm>
            <a:off x="651300" y="1640700"/>
            <a:ext cx="7993800" cy="24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1841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ko" sz="1700"/>
              <a:t>Architecture Search</a:t>
            </a:r>
            <a:r>
              <a:rPr lang="ko" sz="1700"/>
              <a:t>: 경험을 바탕으로 학습하는 방법 (Bottom-up)</a:t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ko" sz="1700"/>
              <a:t>  NAS, ENAS, Randomly Wired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sz="1700"/>
          </a:p>
          <a:p>
            <a:pPr indent="-1841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ko" sz="1700"/>
              <a:t>Network Compression: 실제 지식을 바탕으로 학습하는 방법 (Top-down)</a:t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ko" sz="1700"/>
              <a:t>  DARTS, Pruning, Quantization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목차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메인, 마무리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내용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